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9"/>
  </p:handoutMasterIdLst>
  <p:sldIdLst>
    <p:sldId id="256" r:id="rId2"/>
    <p:sldId id="263" r:id="rId3"/>
    <p:sldId id="258" r:id="rId4"/>
    <p:sldId id="280" r:id="rId5"/>
    <p:sldId id="272" r:id="rId6"/>
    <p:sldId id="273" r:id="rId7"/>
    <p:sldId id="278" r:id="rId8"/>
    <p:sldId id="274" r:id="rId9"/>
    <p:sldId id="264" r:id="rId10"/>
    <p:sldId id="275" r:id="rId11"/>
    <p:sldId id="265" r:id="rId12"/>
    <p:sldId id="267" r:id="rId13"/>
    <p:sldId id="276" r:id="rId14"/>
    <p:sldId id="277" r:id="rId15"/>
    <p:sldId id="268" r:id="rId16"/>
    <p:sldId id="269" r:id="rId17"/>
    <p:sldId id="281" r:id="rId18"/>
    <p:sldId id="282" r:id="rId19"/>
    <p:sldId id="283" r:id="rId20"/>
    <p:sldId id="284" r:id="rId21"/>
    <p:sldId id="285" r:id="rId22"/>
    <p:sldId id="270" r:id="rId23"/>
    <p:sldId id="286" r:id="rId24"/>
    <p:sldId id="287" r:id="rId25"/>
    <p:sldId id="271" r:id="rId26"/>
    <p:sldId id="288" r:id="rId27"/>
    <p:sldId id="279" r:id="rId28"/>
  </p:sldIdLst>
  <p:sldSz cx="12192000" cy="6858000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453" autoAdjust="0"/>
    <p:restoredTop sz="94660"/>
  </p:normalViewPr>
  <p:slideViewPr>
    <p:cSldViewPr snapToGrid="0">
      <p:cViewPr>
        <p:scale>
          <a:sx n="100" d="100"/>
          <a:sy n="100" d="100"/>
        </p:scale>
        <p:origin x="16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377E39-F237-4314-8196-EBD13E23FAC4}" type="datetimeFigureOut">
              <a:rPr lang="de-AT" smtClean="0"/>
              <a:t>27.05.2017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9E6B52-79F9-45DC-A174-098C74D5F2F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357806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DCFC9-1AAD-49C3-9196-52EA516575A8}" type="datetimeFigureOut">
              <a:rPr lang="de-DE" smtClean="0"/>
              <a:pPr/>
              <a:t>27.05.2017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2E853-3CDF-4548-B8E9-8DA13913D573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50" b="1" i="1">
                <a:solidFill>
                  <a:schemeClr val="tx1"/>
                </a:solidFill>
              </a:defRPr>
            </a:lvl1pPr>
          </a:lstStyle>
          <a:p>
            <a:r>
              <a:rPr lang="de-AT" dirty="0" smtClean="0"/>
              <a:t>www.rbp.at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937905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DCFC9-1AAD-49C3-9196-52EA516575A8}" type="datetimeFigureOut">
              <a:rPr lang="de-DE" smtClean="0"/>
              <a:pPr/>
              <a:t>27.05.2017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2E853-3CDF-4548-B8E9-8DA13913D57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7567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DCFC9-1AAD-49C3-9196-52EA516575A8}" type="datetimeFigureOut">
              <a:rPr lang="de-DE" smtClean="0"/>
              <a:pPr/>
              <a:t>27.05.2017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2E853-3CDF-4548-B8E9-8DA13913D57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7457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DCFC9-1AAD-49C3-9196-52EA516575A8}" type="datetimeFigureOut">
              <a:rPr lang="de-DE" smtClean="0"/>
              <a:pPr/>
              <a:t>27.05.2017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2E853-3CDF-4548-B8E9-8DA13913D573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100" b="1" i="1">
                <a:solidFill>
                  <a:schemeClr val="tx1"/>
                </a:solidFill>
              </a:defRPr>
            </a:lvl1pPr>
          </a:lstStyle>
          <a:p>
            <a:r>
              <a:rPr lang="de-DE" dirty="0" smtClean="0"/>
              <a:t>www.rbp.at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834118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DCFC9-1AAD-49C3-9196-52EA516575A8}" type="datetimeFigureOut">
              <a:rPr lang="de-DE" smtClean="0"/>
              <a:pPr/>
              <a:t>27.05.2017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2E853-3CDF-4548-B8E9-8DA13913D573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7" name="Fußzeilenplatzhalter 4"/>
          <p:cNvSpPr txBox="1">
            <a:spLocks/>
          </p:cNvSpPr>
          <p:nvPr userDrawn="1"/>
        </p:nvSpPr>
        <p:spPr>
          <a:xfrm>
            <a:off x="411881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1100" b="1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 smtClean="0"/>
              <a:t>www.rbp.at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064031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DCFC9-1AAD-49C3-9196-52EA516575A8}" type="datetimeFigureOut">
              <a:rPr lang="de-DE" smtClean="0"/>
              <a:pPr/>
              <a:t>27.05.2017</a:t>
            </a:fld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2E853-3CDF-4548-B8E9-8DA13913D573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 sz="1100" b="1" i="1">
                <a:solidFill>
                  <a:schemeClr val="tx1"/>
                </a:solidFill>
              </a:defRPr>
            </a:lvl1pPr>
          </a:lstStyle>
          <a:p>
            <a:r>
              <a:rPr lang="de-DE" dirty="0" smtClean="0"/>
              <a:t>www.rbp.at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85078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DCFC9-1AAD-49C3-9196-52EA516575A8}" type="datetimeFigureOut">
              <a:rPr lang="de-DE" smtClean="0"/>
              <a:pPr/>
              <a:t>27.05.2017</a:t>
            </a:fld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2E853-3CDF-4548-B8E9-8DA13913D573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1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 sz="1100" b="1" i="1">
                <a:solidFill>
                  <a:schemeClr val="tx1"/>
                </a:solidFill>
              </a:defRPr>
            </a:lvl1pPr>
          </a:lstStyle>
          <a:p>
            <a:r>
              <a:rPr lang="de-DE" dirty="0" smtClean="0"/>
              <a:t>www.rbp.at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19884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DCFC9-1AAD-49C3-9196-52EA516575A8}" type="datetimeFigureOut">
              <a:rPr lang="de-DE" smtClean="0"/>
              <a:pPr/>
              <a:t>27.05.2017</a:t>
            </a:fld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2E853-3CDF-4548-B8E9-8DA13913D573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 sz="1100" b="1" i="1">
                <a:solidFill>
                  <a:schemeClr val="tx1"/>
                </a:solidFill>
              </a:defRPr>
            </a:lvl1pPr>
          </a:lstStyle>
          <a:p>
            <a:r>
              <a:rPr lang="de-DE" dirty="0" smtClean="0"/>
              <a:t>www.rbp.at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920560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DCFC9-1AAD-49C3-9196-52EA516575A8}" type="datetimeFigureOut">
              <a:rPr lang="de-DE" smtClean="0"/>
              <a:pPr/>
              <a:t>27.05.2017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2E853-3CDF-4548-B8E9-8DA13913D57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33548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DCFC9-1AAD-49C3-9196-52EA516575A8}" type="datetimeFigureOut">
              <a:rPr lang="de-DE" smtClean="0"/>
              <a:pPr/>
              <a:t>27.05.2017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2E853-3CDF-4548-B8E9-8DA13913D57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1606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DCFC9-1AAD-49C3-9196-52EA516575A8}" type="datetimeFigureOut">
              <a:rPr lang="de-DE" smtClean="0"/>
              <a:pPr/>
              <a:t>27.05.2017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2E853-3CDF-4548-B8E9-8DA13913D57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4291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8DCFC9-1AAD-49C3-9196-52EA516575A8}" type="datetimeFigureOut">
              <a:rPr lang="de-DE" smtClean="0"/>
              <a:pPr/>
              <a:t>27.05.2017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2E853-3CDF-4548-B8E9-8DA13913D573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7574" y="0"/>
            <a:ext cx="924426" cy="780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764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bmf.gv.at/steuern/RKSV.pdf?51lkxr" TargetMode="External"/><Relationship Id="rId3" Type="http://schemas.openxmlformats.org/officeDocument/2006/relationships/hyperlink" Target="https://www.bmf.gv.at/steuern/EB_StRefG.pdf?4xmzlj" TargetMode="External"/><Relationship Id="rId7" Type="http://schemas.openxmlformats.org/officeDocument/2006/relationships/hyperlink" Target="https://www.ris.bka.gv.at/Dokumente/BgblAuth/BGBLA_2015_II_247/BGBLA_2015_II_247.pdf" TargetMode="External"/><Relationship Id="rId2" Type="http://schemas.openxmlformats.org/officeDocument/2006/relationships/hyperlink" Target="https://www.bmf.gv.at/steuern/BGBLA_2015_I_118.pdf?50o8x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bmf.gv.at/steuern/EB_Bankenpaket.pdf?4xn066" TargetMode="External"/><Relationship Id="rId5" Type="http://schemas.openxmlformats.org/officeDocument/2006/relationships/hyperlink" Target="https://www.bmf.gv.at/steuern/BGBLA_2015_I_116.pdf?50o8xl" TargetMode="External"/><Relationship Id="rId4" Type="http://schemas.openxmlformats.org/officeDocument/2006/relationships/hyperlink" Target="https://www.bmf.gv.at/steuern/BGBLA_2015_II_243_2.pdf?51mvc3" TargetMode="External"/><Relationship Id="rId9" Type="http://schemas.openxmlformats.org/officeDocument/2006/relationships/hyperlink" Target="https://www.bmf.gv.at/steuern/EB_RKSV.pdf?51lkxw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966826"/>
          </a:xfrm>
        </p:spPr>
        <p:txBody>
          <a:bodyPr>
            <a:normAutofit/>
          </a:bodyPr>
          <a:lstStyle/>
          <a:p>
            <a:r>
              <a:rPr lang="de-AT" sz="4600" b="1" dirty="0" smtClean="0">
                <a:latin typeface="+mn-lt"/>
              </a:rPr>
              <a:t>StRefG 2015/2016</a:t>
            </a:r>
            <a:endParaRPr lang="de-DE" sz="4600" b="1" i="1" dirty="0">
              <a:latin typeface="+mn-lt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126259"/>
            <a:ext cx="9144000" cy="2804983"/>
          </a:xfrm>
        </p:spPr>
        <p:txBody>
          <a:bodyPr>
            <a:normAutofit/>
          </a:bodyPr>
          <a:lstStyle/>
          <a:p>
            <a:r>
              <a:rPr lang="de-AT" sz="4500" b="1" dirty="0" smtClean="0"/>
              <a:t>ausgewählte </a:t>
            </a:r>
            <a:r>
              <a:rPr lang="de-AT" sz="4500" b="1" dirty="0"/>
              <a:t>Themen </a:t>
            </a:r>
            <a:endParaRPr lang="de-AT" sz="4500" b="1" dirty="0" smtClean="0"/>
          </a:p>
          <a:p>
            <a:endParaRPr lang="de-AT" dirty="0" smtClean="0"/>
          </a:p>
          <a:p>
            <a:endParaRPr lang="de-AT" dirty="0" smtClean="0"/>
          </a:p>
          <a:p>
            <a:endParaRPr lang="de-AT" dirty="0" smtClean="0"/>
          </a:p>
          <a:p>
            <a:r>
              <a:rPr lang="de-AT" dirty="0" err="1" smtClean="0"/>
              <a:t>Bgld</a:t>
            </a:r>
            <a:r>
              <a:rPr lang="de-AT" dirty="0" smtClean="0"/>
              <a:t>. </a:t>
            </a:r>
            <a:r>
              <a:rPr lang="de-AT" dirty="0"/>
              <a:t>RAK </a:t>
            </a:r>
            <a:r>
              <a:rPr lang="de-AT" dirty="0" smtClean="0"/>
              <a:t>13.10.2015</a:t>
            </a:r>
            <a:endParaRPr lang="de-DE" i="1" dirty="0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032584" y="6350334"/>
            <a:ext cx="4114800" cy="365125"/>
          </a:xfrm>
        </p:spPr>
        <p:txBody>
          <a:bodyPr/>
          <a:lstStyle>
            <a:lvl1pPr>
              <a:defRPr sz="1100" b="1" i="1">
                <a:solidFill>
                  <a:schemeClr val="tx1"/>
                </a:solidFill>
              </a:defRPr>
            </a:lvl1pPr>
          </a:lstStyle>
          <a:p>
            <a:r>
              <a:rPr lang="de-DE" sz="900" b="0" dirty="0" smtClean="0"/>
              <a:t>www.rbp.at</a:t>
            </a:r>
            <a:endParaRPr lang="de-DE" sz="900" b="0" dirty="0"/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0" y="6041724"/>
            <a:ext cx="617220" cy="617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377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282881" cy="759339"/>
          </a:xfrm>
        </p:spPr>
        <p:txBody>
          <a:bodyPr/>
          <a:lstStyle/>
          <a:p>
            <a:r>
              <a:rPr lang="de-AT" sz="3600" dirty="0" smtClean="0"/>
              <a:t>Ertragsteuern / </a:t>
            </a:r>
            <a:r>
              <a:rPr lang="de-AT" sz="2800" dirty="0" smtClean="0"/>
              <a:t>Einkommensteuer / </a:t>
            </a:r>
            <a:r>
              <a:rPr lang="de-AT" sz="3600" b="1" dirty="0" smtClean="0">
                <a:latin typeface="+mn-lt"/>
              </a:rPr>
              <a:t>Einlagenrückzahlung</a:t>
            </a:r>
            <a:endParaRPr lang="de-DE" sz="3600" b="1" dirty="0">
              <a:latin typeface="+mn-lt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 sz="1100" b="1" i="1">
                <a:solidFill>
                  <a:schemeClr val="tx1"/>
                </a:solidFill>
              </a:defRPr>
            </a:lvl1pPr>
          </a:lstStyle>
          <a:p>
            <a:r>
              <a:rPr lang="de-DE" sz="800" b="0" dirty="0" smtClean="0"/>
              <a:t>www.rbp.at</a:t>
            </a:r>
            <a:endParaRPr lang="de-DE" sz="800" b="0" dirty="0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2520" y="1124465"/>
            <a:ext cx="9774016" cy="494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649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6815" y="365125"/>
            <a:ext cx="10662483" cy="1006475"/>
          </a:xfrm>
        </p:spPr>
        <p:txBody>
          <a:bodyPr>
            <a:normAutofit/>
          </a:bodyPr>
          <a:lstStyle/>
          <a:p>
            <a:r>
              <a:rPr lang="de-AT" sz="3000" dirty="0" smtClean="0">
                <a:latin typeface="+mn-lt"/>
              </a:rPr>
              <a:t>Ertragsteuern / Einkommensteuer /</a:t>
            </a:r>
            <a:br>
              <a:rPr lang="de-AT" sz="3000" dirty="0" smtClean="0">
                <a:latin typeface="+mn-lt"/>
              </a:rPr>
            </a:br>
            <a:r>
              <a:rPr lang="de-AT" sz="3000" dirty="0" smtClean="0">
                <a:latin typeface="+mn-lt"/>
              </a:rPr>
              <a:t> </a:t>
            </a:r>
            <a:r>
              <a:rPr lang="de-AT" sz="3300" b="1" dirty="0" smtClean="0">
                <a:latin typeface="+mn-lt"/>
              </a:rPr>
              <a:t>Vermietung und Verpachtung</a:t>
            </a:r>
            <a:endParaRPr lang="de-DE" sz="3300" b="1" dirty="0">
              <a:latin typeface="+mn-lt"/>
            </a:endParaRPr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>
          <a:xfrm>
            <a:off x="838200" y="1500996"/>
            <a:ext cx="10851292" cy="4779034"/>
          </a:xfrm>
        </p:spPr>
        <p:txBody>
          <a:bodyPr>
            <a:normAutofit/>
          </a:bodyPr>
          <a:lstStyle/>
          <a:p>
            <a:r>
              <a:rPr lang="de-AT" sz="2600" b="1" dirty="0" smtClean="0"/>
              <a:t>Abschreibung</a:t>
            </a:r>
            <a:r>
              <a:rPr lang="de-AT" sz="2600" dirty="0" smtClean="0"/>
              <a:t> – Gebäudeanteil von 80% auf 60% (§ 16 </a:t>
            </a:r>
            <a:r>
              <a:rPr lang="de-AT" sz="2600" dirty="0" err="1" smtClean="0"/>
              <a:t>Abs</a:t>
            </a:r>
            <a:r>
              <a:rPr lang="de-AT" sz="2600" dirty="0" smtClean="0"/>
              <a:t> 1 Z 8 d )</a:t>
            </a:r>
          </a:p>
          <a:p>
            <a:pPr lvl="1"/>
            <a:r>
              <a:rPr lang="de-AT" sz="2600" dirty="0" smtClean="0"/>
              <a:t>VO-Ermächtigung</a:t>
            </a:r>
          </a:p>
          <a:p>
            <a:pPr lvl="1"/>
            <a:r>
              <a:rPr lang="de-AT" sz="2600" dirty="0" smtClean="0"/>
              <a:t>%-Satz bleibt bei 1,5% (§ 8 </a:t>
            </a:r>
            <a:r>
              <a:rPr lang="de-AT" sz="2600" dirty="0" err="1" smtClean="0"/>
              <a:t>Abs</a:t>
            </a:r>
            <a:r>
              <a:rPr lang="de-AT" sz="2600" dirty="0" smtClean="0"/>
              <a:t> 1)</a:t>
            </a:r>
          </a:p>
          <a:p>
            <a:pPr lvl="1"/>
            <a:endParaRPr lang="de-AT" sz="2600" dirty="0" smtClean="0"/>
          </a:p>
          <a:p>
            <a:r>
              <a:rPr lang="de-AT" sz="2600" b="1" dirty="0" smtClean="0"/>
              <a:t>Instandsetzungsaufwendungen</a:t>
            </a:r>
            <a:r>
              <a:rPr lang="de-AT" sz="2600" dirty="0" smtClean="0"/>
              <a:t>: Verteilung auf 15 Jahre (§ 28 </a:t>
            </a:r>
            <a:r>
              <a:rPr lang="de-AT" sz="2600" dirty="0" err="1" smtClean="0"/>
              <a:t>Abs</a:t>
            </a:r>
            <a:r>
              <a:rPr lang="de-AT" sz="2600" dirty="0" smtClean="0"/>
              <a:t> 2)</a:t>
            </a:r>
          </a:p>
          <a:p>
            <a:pPr>
              <a:spcBef>
                <a:spcPts val="1800"/>
              </a:spcBef>
            </a:pPr>
            <a:r>
              <a:rPr lang="de-AT" sz="2600" b="1" dirty="0" smtClean="0"/>
              <a:t>Inkrafttreten</a:t>
            </a:r>
            <a:r>
              <a:rPr lang="de-AT" sz="2600" dirty="0" smtClean="0"/>
              <a:t> per 1.1.2016; gilt auch für Altfälle ! (§ 124 Z 291)</a:t>
            </a:r>
          </a:p>
          <a:p>
            <a:pPr marL="0" indent="0">
              <a:buNone/>
            </a:pPr>
            <a:r>
              <a:rPr lang="de-AT" sz="2600" i="1" dirty="0" smtClean="0"/>
              <a:t>Beispiel:</a:t>
            </a:r>
            <a:r>
              <a:rPr lang="de-AT" sz="2600" dirty="0" smtClean="0"/>
              <a:t> </a:t>
            </a:r>
            <a:r>
              <a:rPr lang="de-AT" sz="2400" dirty="0" smtClean="0"/>
              <a:t>Anschaffung 1.HJ 2006 mit 1 </a:t>
            </a:r>
            <a:r>
              <a:rPr lang="de-AT" sz="2400" dirty="0" err="1" smtClean="0"/>
              <a:t>Mio</a:t>
            </a:r>
            <a:r>
              <a:rPr lang="de-AT" sz="2400" dirty="0" smtClean="0"/>
              <a:t> – Gebäude 800.000; </a:t>
            </a:r>
          </a:p>
          <a:p>
            <a:pPr marL="0" indent="0">
              <a:buNone/>
            </a:pPr>
            <a:r>
              <a:rPr lang="de-AT" sz="2400" dirty="0" smtClean="0"/>
              <a:t>Abschreibung 1,5% = 12.000;  10 Jahre = 120.000 ;    BW 31.12.2015 =   680.000;</a:t>
            </a:r>
          </a:p>
          <a:p>
            <a:pPr marL="0" indent="0">
              <a:buNone/>
            </a:pPr>
            <a:r>
              <a:rPr lang="de-AT" sz="2400" dirty="0" smtClean="0"/>
              <a:t>Es „wechseln“ 25% von </a:t>
            </a:r>
            <a:r>
              <a:rPr lang="de-AT" sz="2400" dirty="0"/>
              <a:t>G</a:t>
            </a:r>
            <a:r>
              <a:rPr lang="de-AT" sz="2400" dirty="0" smtClean="0"/>
              <a:t>ebäude zu Grund          BW Gebäude NEU= 510.000;</a:t>
            </a:r>
          </a:p>
          <a:p>
            <a:pPr marL="0" indent="0">
              <a:buNone/>
            </a:pPr>
            <a:r>
              <a:rPr lang="de-AT" sz="2400" dirty="0" smtClean="0"/>
              <a:t>AfA Neu = 9.000</a:t>
            </a:r>
            <a:endParaRPr lang="de-AT" sz="240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 sz="1100" b="1" i="1">
                <a:solidFill>
                  <a:schemeClr val="tx1"/>
                </a:solidFill>
              </a:defRPr>
            </a:lvl1pPr>
          </a:lstStyle>
          <a:p>
            <a:r>
              <a:rPr lang="de-DE" sz="800" b="0" dirty="0" smtClean="0"/>
              <a:t>www.rbp.at</a:t>
            </a:r>
            <a:endParaRPr lang="de-DE" sz="800" b="0" dirty="0"/>
          </a:p>
        </p:txBody>
      </p:sp>
      <p:cxnSp>
        <p:nvCxnSpPr>
          <p:cNvPr id="7" name="Gerade Verbindung mit Pfeil 6"/>
          <p:cNvCxnSpPr/>
          <p:nvPr/>
        </p:nvCxnSpPr>
        <p:spPr>
          <a:xfrm>
            <a:off x="6267091" y="5452434"/>
            <a:ext cx="457200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5546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4908" y="365126"/>
            <a:ext cx="10404389" cy="870550"/>
          </a:xfrm>
        </p:spPr>
        <p:txBody>
          <a:bodyPr/>
          <a:lstStyle/>
          <a:p>
            <a:r>
              <a:rPr lang="de-AT" sz="3600" dirty="0" smtClean="0"/>
              <a:t>Ertragsteuern / </a:t>
            </a:r>
            <a:r>
              <a:rPr lang="de-AT" sz="2800" dirty="0" smtClean="0"/>
              <a:t>Einkommensteuer / </a:t>
            </a:r>
            <a:r>
              <a:rPr lang="de-AT" sz="3500" b="1" dirty="0" smtClean="0">
                <a:latin typeface="+mn-lt"/>
              </a:rPr>
              <a:t>§ 23a NEU </a:t>
            </a:r>
            <a:endParaRPr lang="de-DE" sz="3500" b="1" dirty="0">
              <a:latin typeface="+mn-lt"/>
            </a:endParaRPr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>
          <a:xfrm>
            <a:off x="838200" y="1343025"/>
            <a:ext cx="10515600" cy="483393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AT" sz="3000" b="1" dirty="0" smtClean="0"/>
              <a:t>Einschränkung der Verrechnung von Verlusten aus Mitunternehmerschaften ab 2016 für sog.</a:t>
            </a:r>
            <a:br>
              <a:rPr lang="de-AT" sz="3000" b="1" dirty="0" smtClean="0"/>
            </a:br>
            <a:r>
              <a:rPr lang="de-AT" sz="3000" b="1" i="1" dirty="0" smtClean="0"/>
              <a:t>„kapitalistische Mitunternehmer“</a:t>
            </a:r>
          </a:p>
          <a:p>
            <a:pPr lvl="1"/>
            <a:r>
              <a:rPr lang="de-AT" b="1" dirty="0" smtClean="0"/>
              <a:t>gegenüber Dritten eingeschränkte Haftun</a:t>
            </a:r>
            <a:r>
              <a:rPr lang="de-AT" dirty="0" smtClean="0"/>
              <a:t>g</a:t>
            </a:r>
          </a:p>
          <a:p>
            <a:pPr lvl="1">
              <a:buNone/>
            </a:pPr>
            <a:r>
              <a:rPr lang="de-AT" dirty="0" smtClean="0"/>
              <a:t>	</a:t>
            </a:r>
            <a:r>
              <a:rPr lang="de-AT" dirty="0" err="1" smtClean="0"/>
              <a:t>insbes</a:t>
            </a:r>
            <a:r>
              <a:rPr lang="de-AT" dirty="0" smtClean="0"/>
              <a:t> </a:t>
            </a:r>
            <a:r>
              <a:rPr lang="de-AT" dirty="0" err="1" smtClean="0"/>
              <a:t>Kommandititst</a:t>
            </a:r>
            <a:r>
              <a:rPr lang="de-AT" dirty="0" smtClean="0"/>
              <a:t>, </a:t>
            </a:r>
            <a:r>
              <a:rPr lang="de-AT" dirty="0" err="1" smtClean="0"/>
              <a:t>atyp</a:t>
            </a:r>
            <a:r>
              <a:rPr lang="de-AT" dirty="0" smtClean="0"/>
              <a:t>. stiller Gesellschafter</a:t>
            </a:r>
          </a:p>
          <a:p>
            <a:pPr lvl="1">
              <a:spcBef>
                <a:spcPts val="1800"/>
              </a:spcBef>
            </a:pPr>
            <a:r>
              <a:rPr lang="de-AT" b="1" dirty="0" smtClean="0"/>
              <a:t>UND keine ausgeprägte MU-Initiative</a:t>
            </a:r>
          </a:p>
          <a:p>
            <a:pPr lvl="1">
              <a:buNone/>
            </a:pPr>
            <a:r>
              <a:rPr lang="de-AT" dirty="0" smtClean="0"/>
              <a:t>	lt. </a:t>
            </a:r>
            <a:r>
              <a:rPr lang="de-AT" dirty="0" err="1" smtClean="0"/>
              <a:t>ErlB</a:t>
            </a:r>
            <a:r>
              <a:rPr lang="de-AT" dirty="0" smtClean="0"/>
              <a:t>: mehr als Ausübung bloßer Kontrollrechte</a:t>
            </a:r>
          </a:p>
          <a:p>
            <a:pPr lvl="1" indent="130175">
              <a:buFont typeface="Symbol" pitchFamily="18" charset="2"/>
              <a:buChar char="-"/>
            </a:pPr>
            <a:r>
              <a:rPr lang="de-AT" dirty="0" smtClean="0"/>
              <a:t>  Arbeitsgesellschafter </a:t>
            </a:r>
            <a:r>
              <a:rPr lang="de-AT" dirty="0" err="1" smtClean="0"/>
              <a:t>idR</a:t>
            </a:r>
            <a:r>
              <a:rPr lang="de-AT" dirty="0" smtClean="0"/>
              <a:t> nicht betroffen</a:t>
            </a:r>
          </a:p>
          <a:p>
            <a:pPr lvl="1" indent="130175">
              <a:buFont typeface="Symbol" pitchFamily="18" charset="2"/>
              <a:buChar char="-"/>
            </a:pPr>
            <a:r>
              <a:rPr lang="de-AT" dirty="0" smtClean="0"/>
              <a:t>  Orientierung an ASVG/GSVG – Pflichtversicherung</a:t>
            </a:r>
          </a:p>
          <a:p>
            <a:pPr lvl="1" indent="130175">
              <a:buFont typeface="Symbol" pitchFamily="18" charset="2"/>
              <a:buChar char="-"/>
            </a:pPr>
            <a:r>
              <a:rPr lang="de-AT" dirty="0" smtClean="0"/>
              <a:t>  Mehr als 10 Wochenstunden </a:t>
            </a:r>
            <a:r>
              <a:rPr lang="de-AT" dirty="0" err="1" smtClean="0"/>
              <a:t>idR</a:t>
            </a:r>
            <a:r>
              <a:rPr lang="de-AT" dirty="0" smtClean="0"/>
              <a:t> ausreichend</a:t>
            </a:r>
          </a:p>
          <a:p>
            <a:pPr lvl="1">
              <a:buNone/>
            </a:pPr>
            <a:r>
              <a:rPr lang="de-AT" dirty="0" smtClean="0"/>
              <a:t>	</a:t>
            </a:r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 sz="1100" b="1" i="1">
                <a:solidFill>
                  <a:schemeClr val="tx1"/>
                </a:solidFill>
              </a:defRPr>
            </a:lvl1pPr>
          </a:lstStyle>
          <a:p>
            <a:r>
              <a:rPr lang="de-DE" sz="800" b="0" dirty="0" smtClean="0"/>
              <a:t>www.rbp.at</a:t>
            </a:r>
            <a:endParaRPr lang="de-DE" sz="800" b="0" dirty="0"/>
          </a:p>
        </p:txBody>
      </p:sp>
    </p:spTree>
    <p:extLst>
      <p:ext uri="{BB962C8B-B14F-4D97-AF65-F5344CB8AC3E}">
        <p14:creationId xmlns:p14="http://schemas.microsoft.com/office/powerpoint/2010/main" val="661612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146957" cy="944690"/>
          </a:xfrm>
        </p:spPr>
        <p:txBody>
          <a:bodyPr/>
          <a:lstStyle/>
          <a:p>
            <a:r>
              <a:rPr lang="de-AT" sz="3600" dirty="0" smtClean="0"/>
              <a:t>Ertragsteuern / </a:t>
            </a:r>
            <a:r>
              <a:rPr lang="de-AT" sz="2800" dirty="0" smtClean="0"/>
              <a:t>Einkommensteuer / </a:t>
            </a:r>
            <a:r>
              <a:rPr lang="de-AT" sz="3500" b="1" dirty="0" smtClean="0">
                <a:latin typeface="+mn-lt"/>
              </a:rPr>
              <a:t>§ 23a NEU </a:t>
            </a:r>
            <a:endParaRPr lang="de-DE" sz="3500" b="1" dirty="0">
              <a:latin typeface="+mn-lt"/>
            </a:endParaRPr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>
          <a:xfrm>
            <a:off x="838200" y="1532238"/>
            <a:ext cx="10725150" cy="4644725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de-AT" sz="3000" b="1" dirty="0" smtClean="0"/>
              <a:t>Verluste bleiben auf Wartetaste, soweit ein steuerlich negatives Kapitalkonto entsteht bzw. sich erhöht</a:t>
            </a:r>
          </a:p>
          <a:p>
            <a:pPr lvl="1"/>
            <a:r>
              <a:rPr lang="de-AT" sz="2600" dirty="0" smtClean="0"/>
              <a:t>Sonderbetriebsvermögen ist dabei nicht zu berücksichtigen,</a:t>
            </a:r>
          </a:p>
          <a:p>
            <a:pPr lvl="1"/>
            <a:r>
              <a:rPr lang="de-AT" sz="2600" dirty="0" err="1" smtClean="0"/>
              <a:t>Dh</a:t>
            </a:r>
            <a:r>
              <a:rPr lang="de-AT" sz="2600" dirty="0" smtClean="0"/>
              <a:t> SB-Verluste (</a:t>
            </a:r>
            <a:r>
              <a:rPr lang="de-AT" sz="2600" dirty="0" err="1" smtClean="0"/>
              <a:t>zB</a:t>
            </a:r>
            <a:r>
              <a:rPr lang="de-AT" sz="2600" dirty="0" smtClean="0"/>
              <a:t>: Abschreibung) können sofort geltend gemacht werden</a:t>
            </a:r>
            <a:r>
              <a:rPr lang="de-AT" sz="2600" b="1" dirty="0" smtClean="0"/>
              <a:t> </a:t>
            </a:r>
          </a:p>
          <a:p>
            <a:r>
              <a:rPr lang="de-AT" sz="2600" b="1" dirty="0" smtClean="0"/>
              <a:t>Die Verluste sind zu verrechnen</a:t>
            </a:r>
          </a:p>
          <a:p>
            <a:pPr indent="42863">
              <a:buFont typeface="Symbol" pitchFamily="18" charset="2"/>
              <a:buChar char="-"/>
            </a:pPr>
            <a:r>
              <a:rPr lang="de-AT" dirty="0" smtClean="0"/>
              <a:t>  mit Gewinnen späterer Wirtschaftsjahre</a:t>
            </a:r>
          </a:p>
          <a:p>
            <a:pPr indent="130175">
              <a:buFont typeface="Symbol" pitchFamily="18" charset="2"/>
              <a:buChar char="-"/>
            </a:pPr>
            <a:r>
              <a:rPr lang="de-AT" dirty="0" smtClean="0"/>
              <a:t>  soweit später Einlagen geleistet werden, die Entnahmen übersteigen </a:t>
            </a:r>
          </a:p>
          <a:p>
            <a:pPr indent="130175">
              <a:buFont typeface="Symbol" pitchFamily="18" charset="2"/>
              <a:buChar char="-"/>
            </a:pPr>
            <a:r>
              <a:rPr lang="de-AT" dirty="0" smtClean="0"/>
              <a:t>  Übernahme der unbeschränkten Haftung</a:t>
            </a:r>
          </a:p>
          <a:p>
            <a:r>
              <a:rPr lang="de-AT" dirty="0" smtClean="0"/>
              <a:t>  </a:t>
            </a:r>
            <a:r>
              <a:rPr lang="de-AT" b="1" dirty="0" smtClean="0"/>
              <a:t>Inkrafttreten: WJ, die nach dem 31.12.2015 beginnen;</a:t>
            </a:r>
          </a:p>
          <a:p>
            <a:pPr indent="130175">
              <a:buNone/>
            </a:pPr>
            <a:r>
              <a:rPr lang="de-AT" b="1" dirty="0" smtClean="0"/>
              <a:t>nur für natürliche Personen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 sz="1100" b="1" i="1">
                <a:solidFill>
                  <a:schemeClr val="tx1"/>
                </a:solidFill>
              </a:defRPr>
            </a:lvl1pPr>
          </a:lstStyle>
          <a:p>
            <a:r>
              <a:rPr lang="de-DE" sz="800" b="0" dirty="0" smtClean="0"/>
              <a:t>www.rbp.at</a:t>
            </a:r>
            <a:endParaRPr lang="de-DE" sz="800" b="0" dirty="0"/>
          </a:p>
        </p:txBody>
      </p:sp>
    </p:spTree>
    <p:extLst>
      <p:ext uri="{BB962C8B-B14F-4D97-AF65-F5344CB8AC3E}">
        <p14:creationId xmlns:p14="http://schemas.microsoft.com/office/powerpoint/2010/main" val="661612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146957" cy="821123"/>
          </a:xfrm>
        </p:spPr>
        <p:txBody>
          <a:bodyPr/>
          <a:lstStyle/>
          <a:p>
            <a:r>
              <a:rPr lang="de-AT" sz="3600" dirty="0" smtClean="0"/>
              <a:t>Ertragsteuern / </a:t>
            </a:r>
            <a:r>
              <a:rPr lang="de-AT" sz="2800" dirty="0" smtClean="0"/>
              <a:t>Einkommensteuer / </a:t>
            </a:r>
            <a:r>
              <a:rPr lang="de-AT" sz="3600" b="1" dirty="0" smtClean="0">
                <a:latin typeface="+mn-lt"/>
              </a:rPr>
              <a:t>Sonstiges</a:t>
            </a:r>
            <a:r>
              <a:rPr lang="de-AT" sz="3000" b="1" dirty="0" smtClean="0">
                <a:latin typeface="+mn-lt"/>
              </a:rPr>
              <a:t> </a:t>
            </a:r>
            <a:endParaRPr lang="de-DE" sz="3000" b="1" dirty="0">
              <a:latin typeface="+mn-lt"/>
            </a:endParaRPr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>
          <a:xfrm>
            <a:off x="838200" y="1334530"/>
            <a:ext cx="10826578" cy="4955059"/>
          </a:xfrm>
        </p:spPr>
        <p:txBody>
          <a:bodyPr>
            <a:normAutofit/>
          </a:bodyPr>
          <a:lstStyle/>
          <a:p>
            <a:r>
              <a:rPr lang="de-AT" sz="2600" b="1" dirty="0" smtClean="0"/>
              <a:t>Sachbezugs-VO – Änderungen bei Dienstautos</a:t>
            </a:r>
          </a:p>
          <a:p>
            <a:pPr>
              <a:spcBef>
                <a:spcPts val="600"/>
              </a:spcBef>
              <a:buFont typeface="Symbol" pitchFamily="18" charset="2"/>
              <a:buChar char="-"/>
            </a:pPr>
            <a:r>
              <a:rPr lang="de-AT" sz="2400" dirty="0" smtClean="0"/>
              <a:t>  Anhebung auf 2% (bisher 1,5%)</a:t>
            </a:r>
          </a:p>
          <a:p>
            <a:pPr>
              <a:spcBef>
                <a:spcPts val="600"/>
              </a:spcBef>
              <a:buFont typeface="Symbol" pitchFamily="18" charset="2"/>
              <a:buChar char="-"/>
            </a:pPr>
            <a:r>
              <a:rPr lang="de-AT" sz="2400" dirty="0" smtClean="0"/>
              <a:t>  Ausnahme: CO2-Ausstoß bis 130g/km: 1,5%; geringerer Ausstoß bis 2020 (118g)</a:t>
            </a:r>
          </a:p>
          <a:p>
            <a:pPr>
              <a:spcBef>
                <a:spcPts val="600"/>
              </a:spcBef>
              <a:buFont typeface="Symbol" pitchFamily="18" charset="2"/>
              <a:buChar char="-"/>
            </a:pPr>
            <a:r>
              <a:rPr lang="de-AT" sz="2400" dirty="0" smtClean="0"/>
              <a:t>  Elektromotor [nicht Hybrid]: kein Sachbezug  (PLUS: Vorsteuerabzug)</a:t>
            </a:r>
          </a:p>
          <a:p>
            <a:r>
              <a:rPr lang="de-AT" sz="2600" b="1" dirty="0" smtClean="0"/>
              <a:t>§ 4/3: Verlustvortrag unbegrenzt</a:t>
            </a:r>
          </a:p>
          <a:p>
            <a:r>
              <a:rPr lang="de-AT" sz="2600" b="1" dirty="0" smtClean="0"/>
              <a:t>Sonderausgaben – „Topfsonderausgaben“  eingeschränkt</a:t>
            </a:r>
          </a:p>
          <a:p>
            <a:pPr>
              <a:buFont typeface="Symbol" pitchFamily="18" charset="2"/>
              <a:buChar char="-"/>
            </a:pPr>
            <a:r>
              <a:rPr lang="de-AT" dirty="0" smtClean="0"/>
              <a:t>  </a:t>
            </a:r>
            <a:r>
              <a:rPr lang="de-AT" sz="2400" dirty="0" smtClean="0"/>
              <a:t>Wegfall von freiwilligen Versicherungen und Wohnraumschaffung</a:t>
            </a:r>
            <a:r>
              <a:rPr lang="de-AT" dirty="0" smtClean="0"/>
              <a:t>/-sanierung </a:t>
            </a:r>
            <a:r>
              <a:rPr lang="de-AT" sz="2300" dirty="0" smtClean="0"/>
              <a:t>(bei Vertrag vor 1.1.2016 noch 5 Jahre möglich) </a:t>
            </a:r>
          </a:p>
          <a:p>
            <a:r>
              <a:rPr lang="de-AT" sz="2500" b="1" dirty="0" smtClean="0"/>
              <a:t>„Steuerbetrug“ – insbes. am Bau 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de-AT" sz="2300" dirty="0" smtClean="0"/>
              <a:t>Abzugsverbot Barzahlungen </a:t>
            </a:r>
            <a:r>
              <a:rPr lang="de-AT" sz="2300" b="1" i="1" dirty="0" smtClean="0"/>
              <a:t>für Bauleistungen</a:t>
            </a:r>
            <a:r>
              <a:rPr lang="de-AT" sz="2300" dirty="0" smtClean="0"/>
              <a:t> über € 500 (§ </a:t>
            </a:r>
            <a:r>
              <a:rPr lang="de-AT" sz="2300" dirty="0"/>
              <a:t>20 </a:t>
            </a:r>
            <a:r>
              <a:rPr lang="de-AT" sz="2300" dirty="0" err="1"/>
              <a:t>Abs</a:t>
            </a:r>
            <a:r>
              <a:rPr lang="de-AT" sz="2300" dirty="0"/>
              <a:t> 2)</a:t>
            </a:r>
          </a:p>
          <a:p>
            <a:pPr>
              <a:spcBef>
                <a:spcPts val="600"/>
              </a:spcBef>
              <a:buFont typeface="Symbol" pitchFamily="18" charset="2"/>
              <a:buChar char="-"/>
            </a:pPr>
            <a:r>
              <a:rPr lang="de-AT" sz="2300" dirty="0" smtClean="0"/>
              <a:t>Keine Barzahlung für Arbeitslohn am Bau (§ 48)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 sz="1100" b="1" i="1">
                <a:solidFill>
                  <a:schemeClr val="tx1"/>
                </a:solidFill>
              </a:defRPr>
            </a:lvl1pPr>
          </a:lstStyle>
          <a:p>
            <a:r>
              <a:rPr lang="de-DE" sz="800" b="0" dirty="0" smtClean="0"/>
              <a:t>www.rbp.at</a:t>
            </a:r>
            <a:endParaRPr lang="de-DE" sz="800" b="0" dirty="0"/>
          </a:p>
        </p:txBody>
      </p:sp>
    </p:spTree>
    <p:extLst>
      <p:ext uri="{BB962C8B-B14F-4D97-AF65-F5344CB8AC3E}">
        <p14:creationId xmlns:p14="http://schemas.microsoft.com/office/powerpoint/2010/main" val="661612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159314" cy="895264"/>
          </a:xfrm>
        </p:spPr>
        <p:txBody>
          <a:bodyPr/>
          <a:lstStyle/>
          <a:p>
            <a:r>
              <a:rPr lang="de-AT" sz="3600" dirty="0" smtClean="0"/>
              <a:t>Verbrauchsteuern / </a:t>
            </a:r>
            <a:r>
              <a:rPr lang="de-AT" sz="3600" b="1" dirty="0" smtClean="0">
                <a:latin typeface="+mn-lt"/>
              </a:rPr>
              <a:t>Umsatzsteuer</a:t>
            </a:r>
            <a:endParaRPr lang="de-DE" sz="3600" b="1" dirty="0">
              <a:latin typeface="+mn-lt"/>
            </a:endParaRPr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>
          <a:xfrm>
            <a:off x="838200" y="1504950"/>
            <a:ext cx="10515600" cy="4672013"/>
          </a:xfrm>
        </p:spPr>
        <p:txBody>
          <a:bodyPr>
            <a:normAutofit lnSpcReduction="10000"/>
          </a:bodyPr>
          <a:lstStyle/>
          <a:p>
            <a:r>
              <a:rPr lang="de-AT" b="1" dirty="0" smtClean="0"/>
              <a:t>Änderung bei ermäßigtem </a:t>
            </a:r>
            <a:r>
              <a:rPr lang="de-AT" b="1" dirty="0"/>
              <a:t>Steuersatz </a:t>
            </a:r>
            <a:r>
              <a:rPr lang="de-AT" b="1" dirty="0" smtClean="0"/>
              <a:t>(§ 10 UStG1994) -&gt; </a:t>
            </a:r>
            <a:r>
              <a:rPr lang="de-AT" b="1" dirty="0"/>
              <a:t>Erhöhung auf 13</a:t>
            </a:r>
            <a:r>
              <a:rPr lang="de-AT" b="1" dirty="0" smtClean="0"/>
              <a:t>% bei</a:t>
            </a:r>
            <a:endParaRPr lang="de-AT" b="1" dirty="0"/>
          </a:p>
          <a:p>
            <a:pPr lvl="1"/>
            <a:r>
              <a:rPr lang="de-AT" b="1" dirty="0" smtClean="0"/>
              <a:t>Beherbergung </a:t>
            </a:r>
            <a:r>
              <a:rPr lang="de-AT" sz="2300" dirty="0" smtClean="0"/>
              <a:t>(ab 1.5.2016 und Buchung nicht vor 1.9.2015)</a:t>
            </a:r>
          </a:p>
          <a:p>
            <a:pPr lvl="2"/>
            <a:r>
              <a:rPr lang="de-AT" dirty="0" smtClean="0"/>
              <a:t>Sonderregelung Frühstück: 10%</a:t>
            </a:r>
          </a:p>
          <a:p>
            <a:pPr lvl="1"/>
            <a:r>
              <a:rPr lang="de-AT" b="1" dirty="0" smtClean="0"/>
              <a:t>Kultur, Museen, Filmvorführung </a:t>
            </a:r>
            <a:r>
              <a:rPr lang="de-AT" dirty="0" smtClean="0"/>
              <a:t>(Übergangsfrist wie bei Beherbergung</a:t>
            </a:r>
            <a:r>
              <a:rPr lang="de-AT" b="1" dirty="0" smtClean="0"/>
              <a:t>)</a:t>
            </a:r>
          </a:p>
          <a:p>
            <a:pPr lvl="1"/>
            <a:r>
              <a:rPr lang="de-AT" b="1" dirty="0" smtClean="0"/>
              <a:t>Saatgut, </a:t>
            </a:r>
            <a:r>
              <a:rPr lang="de-AT" b="1" dirty="0" err="1" smtClean="0"/>
              <a:t>Pfanzen</a:t>
            </a:r>
            <a:r>
              <a:rPr lang="de-AT" b="1" dirty="0" smtClean="0"/>
              <a:t> usw. </a:t>
            </a:r>
          </a:p>
          <a:p>
            <a:pPr lvl="1"/>
            <a:r>
              <a:rPr lang="de-AT" b="1" dirty="0" smtClean="0"/>
              <a:t>Wein ab Hof</a:t>
            </a:r>
          </a:p>
          <a:p>
            <a:pPr>
              <a:spcBef>
                <a:spcPts val="1200"/>
              </a:spcBef>
            </a:pPr>
            <a:r>
              <a:rPr lang="de-AT" b="1" dirty="0" smtClean="0"/>
              <a:t>NICHT </a:t>
            </a:r>
            <a:r>
              <a:rPr lang="de-AT" sz="2600" b="1" dirty="0" smtClean="0"/>
              <a:t>bei bspw.</a:t>
            </a:r>
          </a:p>
          <a:p>
            <a:pPr lvl="1"/>
            <a:r>
              <a:rPr lang="de-AT" b="1" dirty="0" smtClean="0"/>
              <a:t>Lebensmittel, Wohnraummieten, Arzneien, Restaurants</a:t>
            </a:r>
          </a:p>
          <a:p>
            <a:pPr>
              <a:spcBef>
                <a:spcPts val="2400"/>
              </a:spcBef>
            </a:pPr>
            <a:r>
              <a:rPr lang="de-AT" b="1" dirty="0" smtClean="0"/>
              <a:t>WEG: Vermietung von Abstellplätzen an Miteigentümer 	 	umsatzsteuerpflichtig</a:t>
            </a:r>
            <a:endParaRPr lang="de-AT" b="1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 sz="1100" b="1" i="1">
                <a:solidFill>
                  <a:schemeClr val="tx1"/>
                </a:solidFill>
              </a:defRPr>
            </a:lvl1pPr>
          </a:lstStyle>
          <a:p>
            <a:r>
              <a:rPr lang="de-DE" sz="800" b="0" dirty="0" smtClean="0"/>
              <a:t>www.rbp.at</a:t>
            </a:r>
            <a:endParaRPr lang="de-DE" sz="800" b="0" dirty="0"/>
          </a:p>
        </p:txBody>
      </p:sp>
    </p:spTree>
    <p:extLst>
      <p:ext uri="{BB962C8B-B14F-4D97-AF65-F5344CB8AC3E}">
        <p14:creationId xmlns:p14="http://schemas.microsoft.com/office/powerpoint/2010/main" val="1912706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3433" y="246885"/>
            <a:ext cx="10245811" cy="1018832"/>
          </a:xfrm>
        </p:spPr>
        <p:txBody>
          <a:bodyPr/>
          <a:lstStyle/>
          <a:p>
            <a:r>
              <a:rPr lang="de-AT" sz="3600" dirty="0" smtClean="0"/>
              <a:t>Betrugsbekämpfung / </a:t>
            </a:r>
            <a:r>
              <a:rPr lang="de-AT" sz="3500" b="1" dirty="0" smtClean="0">
                <a:latin typeface="+mn-lt"/>
              </a:rPr>
              <a:t>Registrierkassenpflicht</a:t>
            </a:r>
            <a:endParaRPr lang="de-DE" sz="3500" b="1" dirty="0">
              <a:latin typeface="+mn-lt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 sz="1100" b="1" i="1">
                <a:solidFill>
                  <a:schemeClr val="tx1"/>
                </a:solidFill>
              </a:defRPr>
            </a:lvl1pPr>
          </a:lstStyle>
          <a:p>
            <a:r>
              <a:rPr lang="de-DE" sz="800" b="0" dirty="0" smtClean="0"/>
              <a:t>www.rbp.at</a:t>
            </a:r>
            <a:endParaRPr lang="de-DE" sz="800" b="0" dirty="0"/>
          </a:p>
        </p:txBody>
      </p:sp>
      <p:sp>
        <p:nvSpPr>
          <p:cNvPr id="6" name="Inhaltsplatzhalter 2"/>
          <p:cNvSpPr>
            <a:spLocks noGrp="1"/>
          </p:cNvSpPr>
          <p:nvPr>
            <p:ph idx="1"/>
          </p:nvPr>
        </p:nvSpPr>
        <p:spPr>
          <a:xfrm>
            <a:off x="393433" y="1437861"/>
            <a:ext cx="10515600" cy="4009770"/>
          </a:xfrm>
        </p:spPr>
        <p:txBody>
          <a:bodyPr>
            <a:normAutofit/>
          </a:bodyPr>
          <a:lstStyle/>
          <a:p>
            <a:r>
              <a:rPr lang="de-AT" dirty="0" smtClean="0"/>
              <a:t>Aufzeichnungspflicht für einzelne „Bareinnahmen“ für fast alle Betriebe</a:t>
            </a:r>
            <a:br>
              <a:rPr lang="de-AT" dirty="0" smtClean="0"/>
            </a:br>
            <a:endParaRPr lang="de-AT" sz="1800" dirty="0" smtClean="0"/>
          </a:p>
          <a:p>
            <a:r>
              <a:rPr lang="de-AT" dirty="0" smtClean="0"/>
              <a:t>nachträgliche Manipulation von Aufzeichnungen technisch realiter nur äußerst schwer möglich </a:t>
            </a:r>
            <a:r>
              <a:rPr lang="de-AT" sz="1800" dirty="0" smtClean="0"/>
              <a:t>[ab 2017 besonders starker Integritätsschutz für einmal erfasste Daten; außerdem Miterfassung der Uhrzeit jedes Kasseneinganges]</a:t>
            </a:r>
            <a:br>
              <a:rPr lang="de-AT" sz="1800" dirty="0" smtClean="0"/>
            </a:br>
            <a:endParaRPr lang="de-AT" sz="1800" dirty="0" smtClean="0"/>
          </a:p>
          <a:p>
            <a:r>
              <a:rPr lang="de-AT" dirty="0" smtClean="0"/>
              <a:t>Durchsetzung des Erfassungszwanges aufgrund Belegerteilungspflicht </a:t>
            </a:r>
            <a:r>
              <a:rPr lang="de-AT" sz="1800" dirty="0" smtClean="0"/>
              <a:t>[einfache Kontrollmöglichkeit im laufenden Betrieb &amp; hohe Entdeckungswahrscheinlichkeit von </a:t>
            </a:r>
            <a:r>
              <a:rPr lang="de-AT" sz="1800" dirty="0" err="1" smtClean="0"/>
              <a:t>Malversationen</a:t>
            </a:r>
            <a:r>
              <a:rPr lang="de-AT" sz="1800" dirty="0" smtClean="0"/>
              <a:t>]</a:t>
            </a:r>
            <a:endParaRPr lang="de-AT" dirty="0" smtClean="0"/>
          </a:p>
          <a:p>
            <a:pPr marL="0" indent="0">
              <a:buNone/>
            </a:pPr>
            <a:endParaRPr lang="de-AT" dirty="0" smtClean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17652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6539" y="207470"/>
            <a:ext cx="10637685" cy="1061653"/>
          </a:xfrm>
        </p:spPr>
        <p:txBody>
          <a:bodyPr>
            <a:normAutofit fontScale="90000"/>
          </a:bodyPr>
          <a:lstStyle/>
          <a:p>
            <a:r>
              <a:rPr lang="de-AT" sz="3600" dirty="0" smtClean="0"/>
              <a:t>Betrugsbekämpfung / </a:t>
            </a:r>
            <a:r>
              <a:rPr lang="de-AT" sz="2800" dirty="0" smtClean="0"/>
              <a:t>Registrierkassenpflicht / </a:t>
            </a:r>
            <a:r>
              <a:rPr lang="de-AT" sz="3300" dirty="0">
                <a:solidFill>
                  <a:srgbClr val="FF0000"/>
                </a:solidFill>
              </a:rPr>
              <a:t>§ 131b BAO</a:t>
            </a:r>
            <a:r>
              <a:rPr lang="de-AT" sz="3300" dirty="0"/>
              <a:t> </a:t>
            </a:r>
            <a:r>
              <a:rPr lang="de-AT" sz="3300" dirty="0" smtClean="0"/>
              <a:t>  </a:t>
            </a:r>
            <a:r>
              <a:rPr lang="de-AT" sz="3600" b="1" dirty="0" smtClean="0">
                <a:latin typeface="+mn-lt"/>
              </a:rPr>
              <a:t>Allgemeine </a:t>
            </a:r>
            <a:r>
              <a:rPr lang="de-AT" sz="3600" b="1" dirty="0">
                <a:latin typeface="+mn-lt"/>
              </a:rPr>
              <a:t>Einzelaufzeichnungs-(und Registrierkassen-)</a:t>
            </a:r>
            <a:r>
              <a:rPr lang="de-AT" sz="3600" b="1" dirty="0" err="1">
                <a:latin typeface="+mn-lt"/>
              </a:rPr>
              <a:t>pflicht</a:t>
            </a:r>
            <a:r>
              <a:rPr lang="de-AT" sz="3600" dirty="0"/>
              <a:t/>
            </a:r>
            <a:br>
              <a:rPr lang="de-AT" sz="3600" dirty="0"/>
            </a:br>
            <a:endParaRPr lang="de-DE" sz="360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 sz="1100" b="1" i="1">
                <a:solidFill>
                  <a:schemeClr val="tx1"/>
                </a:solidFill>
              </a:defRPr>
            </a:lvl1pPr>
          </a:lstStyle>
          <a:p>
            <a:r>
              <a:rPr lang="de-DE" sz="800" b="0" dirty="0" smtClean="0"/>
              <a:t>www.rbp.at</a:t>
            </a:r>
            <a:endParaRPr lang="de-DE" sz="800" b="0" dirty="0"/>
          </a:p>
        </p:txBody>
      </p:sp>
      <p:sp>
        <p:nvSpPr>
          <p:cNvPr id="7" name="Inhaltsplatzhalter 2"/>
          <p:cNvSpPr>
            <a:spLocks noGrp="1"/>
          </p:cNvSpPr>
          <p:nvPr>
            <p:ph idx="1"/>
          </p:nvPr>
        </p:nvSpPr>
        <p:spPr>
          <a:xfrm>
            <a:off x="527257" y="1243067"/>
            <a:ext cx="10515600" cy="511328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AT" b="1" dirty="0" smtClean="0"/>
              <a:t>Wenn </a:t>
            </a:r>
          </a:p>
          <a:p>
            <a:pPr marL="0" indent="0">
              <a:buNone/>
            </a:pPr>
            <a:r>
              <a:rPr lang="de-AT" dirty="0"/>
              <a:t>	</a:t>
            </a:r>
            <a:r>
              <a:rPr lang="de-AT" dirty="0" smtClean="0"/>
              <a:t>Betrieb</a:t>
            </a:r>
            <a:endParaRPr lang="de-AT" i="1" dirty="0" smtClean="0"/>
          </a:p>
          <a:p>
            <a:pPr marL="0" indent="0">
              <a:buNone/>
            </a:pPr>
            <a:r>
              <a:rPr lang="de-AT" dirty="0"/>
              <a:t>	</a:t>
            </a:r>
            <a:r>
              <a:rPr lang="de-AT" b="1" dirty="0" smtClean="0"/>
              <a:t>und</a:t>
            </a:r>
            <a:r>
              <a:rPr lang="de-AT" dirty="0" smtClean="0"/>
              <a:t> Jahresumsatzerlöse [netto] je Betrieb &gt;= 15 TEUR</a:t>
            </a:r>
          </a:p>
          <a:p>
            <a:pPr marL="0" indent="0">
              <a:buNone/>
            </a:pPr>
            <a:r>
              <a:rPr lang="de-AT" dirty="0"/>
              <a:t>	</a:t>
            </a:r>
            <a:r>
              <a:rPr lang="de-AT" b="1" dirty="0" smtClean="0"/>
              <a:t>und</a:t>
            </a:r>
            <a:r>
              <a:rPr lang="de-AT" dirty="0" smtClean="0"/>
              <a:t> Barumsätze [netto] dieses Betriebs &gt; 7.500 EUR</a:t>
            </a:r>
          </a:p>
          <a:p>
            <a:pPr marL="0" indent="0">
              <a:buNone/>
            </a:pPr>
            <a:r>
              <a:rPr lang="de-AT" b="1" dirty="0" smtClean="0"/>
              <a:t>dann</a:t>
            </a:r>
            <a:r>
              <a:rPr lang="de-AT" dirty="0" smtClean="0"/>
              <a:t> </a:t>
            </a:r>
            <a:r>
              <a:rPr lang="de-AT" dirty="0"/>
              <a:t>alle Bar</a:t>
            </a:r>
            <a:r>
              <a:rPr lang="de-AT" b="1" dirty="0"/>
              <a:t>einnahmen</a:t>
            </a:r>
            <a:r>
              <a:rPr lang="de-AT" dirty="0"/>
              <a:t> </a:t>
            </a:r>
            <a:r>
              <a:rPr lang="de-AT" dirty="0" smtClean="0"/>
              <a:t>… mit elektronischer </a:t>
            </a:r>
            <a:r>
              <a:rPr lang="de-AT" dirty="0"/>
              <a:t>Registrierkasse, Kassensystem oder sonstigem elektronischen Aufzeichnungssystem </a:t>
            </a:r>
            <a:r>
              <a:rPr lang="de-AT" dirty="0" smtClean="0"/>
              <a:t>… einzeln </a:t>
            </a:r>
            <a:r>
              <a:rPr lang="de-AT" dirty="0"/>
              <a:t>zu erfassen.</a:t>
            </a:r>
          </a:p>
          <a:p>
            <a:pPr marL="0" indent="0">
              <a:buNone/>
            </a:pPr>
            <a:r>
              <a:rPr lang="de-AT" sz="2000" i="1" dirty="0" smtClean="0"/>
              <a:t/>
            </a:r>
            <a:br>
              <a:rPr lang="de-AT" sz="2000" i="1" dirty="0" smtClean="0"/>
            </a:br>
            <a:r>
              <a:rPr lang="de-AT" sz="2000" i="1" dirty="0" smtClean="0"/>
              <a:t>…Barumsätze = Umsätze mit Gegenleistung durch „Barzahlung“, aber auch Bankomat-/Kreditkarte/Gutscheine/Bons/Geschenkmünzen/u.dgl. </a:t>
            </a:r>
            <a:br>
              <a:rPr lang="de-AT" sz="2000" i="1" dirty="0" smtClean="0"/>
            </a:br>
            <a:r>
              <a:rPr lang="de-AT" sz="2000" i="1" dirty="0" smtClean="0"/>
              <a:t/>
            </a:r>
            <a:br>
              <a:rPr lang="de-AT" sz="2000" i="1" dirty="0" smtClean="0"/>
            </a:br>
            <a:r>
              <a:rPr lang="de-AT" sz="2000" i="1" dirty="0" smtClean="0"/>
              <a:t>…Betrieb: keine gesetzliche Begriffsdefinition; EStR </a:t>
            </a:r>
            <a:r>
              <a:rPr lang="de-AT" sz="2000" i="1" dirty="0" err="1" smtClean="0"/>
              <a:t>Rz</a:t>
            </a:r>
            <a:r>
              <a:rPr lang="de-AT" sz="2000" i="1" dirty="0" smtClean="0"/>
              <a:t> 409 unter Verweis auf </a:t>
            </a:r>
            <a:r>
              <a:rPr lang="de-AT" sz="2000" i="1" dirty="0" err="1" smtClean="0"/>
              <a:t>hgl</a:t>
            </a:r>
            <a:r>
              <a:rPr lang="de-AT" sz="2000" i="1" dirty="0" smtClean="0"/>
              <a:t> RS: </a:t>
            </a:r>
            <a:r>
              <a:rPr lang="de-AT" sz="2000" i="1" dirty="0"/>
              <a:t>„…Zusammenfassung menschlicher Arbeitskraft und sachlicher Produktionsmittel in einer organisatorischen Einheit…wenn </a:t>
            </a:r>
            <a:r>
              <a:rPr lang="de-AT" sz="2000" i="1" dirty="0" smtClean="0"/>
              <a:t>er der </a:t>
            </a:r>
            <a:r>
              <a:rPr lang="de-AT" sz="2000" i="1" dirty="0"/>
              <a:t>Erzielung von Einkünften </a:t>
            </a:r>
            <a:r>
              <a:rPr lang="de-AT" sz="2000" i="1" dirty="0" err="1"/>
              <a:t>iSd</a:t>
            </a:r>
            <a:r>
              <a:rPr lang="de-AT" sz="2000" i="1" dirty="0"/>
              <a:t> § 2 Abs. 3 Z 1 bis 3 EStG 1988 (betriebliche Einkunftsarten) </a:t>
            </a:r>
            <a:r>
              <a:rPr lang="de-AT" sz="2000" i="1" dirty="0" smtClean="0"/>
              <a:t>dient…“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94680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6539" y="207471"/>
            <a:ext cx="10245811" cy="1018832"/>
          </a:xfrm>
        </p:spPr>
        <p:txBody>
          <a:bodyPr>
            <a:normAutofit fontScale="90000"/>
          </a:bodyPr>
          <a:lstStyle/>
          <a:p>
            <a:r>
              <a:rPr lang="de-AT" sz="3600" dirty="0" smtClean="0"/>
              <a:t>Betrugsbekämpfung / </a:t>
            </a:r>
            <a:r>
              <a:rPr lang="de-AT" sz="2500" dirty="0" smtClean="0"/>
              <a:t>Registrierkassenpflicht / </a:t>
            </a:r>
            <a:r>
              <a:rPr lang="de-AT" sz="2800" dirty="0">
                <a:solidFill>
                  <a:srgbClr val="FF0000"/>
                </a:solidFill>
              </a:rPr>
              <a:t>§ 132a BAO</a:t>
            </a:r>
            <a:r>
              <a:rPr lang="de-AT" sz="2800" dirty="0"/>
              <a:t> </a:t>
            </a:r>
            <a:r>
              <a:rPr lang="de-AT" sz="2800" dirty="0" smtClean="0"/>
              <a:t/>
            </a:r>
            <a:br>
              <a:rPr lang="de-AT" sz="2800" dirty="0" smtClean="0"/>
            </a:br>
            <a:r>
              <a:rPr lang="de-AT" sz="3700" b="1" dirty="0" smtClean="0">
                <a:latin typeface="+mn-lt"/>
              </a:rPr>
              <a:t>Allgemeine </a:t>
            </a:r>
            <a:r>
              <a:rPr lang="de-AT" sz="3700" b="1" dirty="0">
                <a:latin typeface="+mn-lt"/>
              </a:rPr>
              <a:t>Belegerteilungspflicht</a:t>
            </a:r>
            <a:r>
              <a:rPr lang="de-AT" sz="2800" dirty="0"/>
              <a:t/>
            </a:r>
            <a:br>
              <a:rPr lang="de-AT" sz="2800" dirty="0"/>
            </a:br>
            <a:endParaRPr lang="de-DE" sz="250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 sz="1100" b="1" i="1">
                <a:solidFill>
                  <a:schemeClr val="tx1"/>
                </a:solidFill>
              </a:defRPr>
            </a:lvl1pPr>
          </a:lstStyle>
          <a:p>
            <a:r>
              <a:rPr lang="de-DE" sz="800" b="0" dirty="0" smtClean="0"/>
              <a:t>www.rbp.at</a:t>
            </a:r>
            <a:endParaRPr lang="de-DE" sz="800" b="0" dirty="0"/>
          </a:p>
        </p:txBody>
      </p:sp>
      <p:sp>
        <p:nvSpPr>
          <p:cNvPr id="8" name="Inhaltsplatzhalter 2"/>
          <p:cNvSpPr>
            <a:spLocks noGrp="1"/>
          </p:cNvSpPr>
          <p:nvPr>
            <p:ph idx="1"/>
          </p:nvPr>
        </p:nvSpPr>
        <p:spPr>
          <a:xfrm>
            <a:off x="497475" y="1226304"/>
            <a:ext cx="10905557" cy="500107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AT" sz="2600" b="1" i="1" dirty="0" smtClean="0"/>
              <a:t>Mindestinhalt</a:t>
            </a:r>
            <a:r>
              <a:rPr lang="de-AT" sz="2600" i="1" dirty="0" smtClean="0"/>
              <a:t> </a:t>
            </a:r>
            <a:r>
              <a:rPr lang="de-AT" sz="1500" i="1" dirty="0" smtClean="0"/>
              <a:t>[bei zulässiger händischer Ausstellung </a:t>
            </a:r>
            <a:r>
              <a:rPr lang="de-AT" sz="1500" i="1" dirty="0" err="1" smtClean="0"/>
              <a:t>bzw</a:t>
            </a:r>
            <a:r>
              <a:rPr lang="de-AT" sz="1500" i="1" dirty="0" smtClean="0"/>
              <a:t> bis Ende 2015 für registrierkassenpflichtige Umsätze]</a:t>
            </a:r>
            <a:endParaRPr lang="de-AT" sz="1500" i="1" dirty="0"/>
          </a:p>
          <a:p>
            <a:pPr marL="1428750" lvl="2" indent="-514350">
              <a:buAutoNum type="arabicPeriod"/>
            </a:pPr>
            <a:r>
              <a:rPr lang="de-AT" sz="1900" dirty="0"/>
              <a:t>eindeutige Bezeichnung des liefernden oder leistenden Unternehmers </a:t>
            </a:r>
          </a:p>
          <a:p>
            <a:pPr marL="1428750" lvl="2" indent="-514350">
              <a:buAutoNum type="arabicPeriod"/>
            </a:pPr>
            <a:r>
              <a:rPr lang="de-AT" sz="1900" dirty="0"/>
              <a:t>eine fortlaufende Nummer mit einer oder mehreren Zahlenreihen, die zur Identifizierung des Geschäftsvorfalles einmalig vergeben wird,</a:t>
            </a:r>
          </a:p>
          <a:p>
            <a:pPr marL="1428750" lvl="2" indent="-514350">
              <a:buAutoNum type="arabicPeriod"/>
            </a:pPr>
            <a:r>
              <a:rPr lang="de-AT" sz="1900" dirty="0"/>
              <a:t>den Tag der Belegausstellung,</a:t>
            </a:r>
          </a:p>
          <a:p>
            <a:pPr marL="1428750" lvl="2" indent="-514350">
              <a:buAutoNum type="arabicPeriod"/>
            </a:pPr>
            <a:r>
              <a:rPr lang="de-AT" sz="1900" dirty="0"/>
              <a:t>die Menge und die handelsübliche Bezeichnung der gelieferten Gegenstände oder die Art und den Umfang der sonstigen Leistungen und</a:t>
            </a:r>
          </a:p>
          <a:p>
            <a:pPr marL="1428750" lvl="2" indent="-514350">
              <a:buAutoNum type="arabicPeriod"/>
            </a:pPr>
            <a:r>
              <a:rPr lang="de-AT" sz="1900" dirty="0"/>
              <a:t>den Betrag der Barzahlung</a:t>
            </a:r>
            <a:r>
              <a:rPr lang="de-AT" sz="1900" dirty="0" smtClean="0"/>
              <a:t>.</a:t>
            </a:r>
            <a:br>
              <a:rPr lang="de-AT" sz="1900" dirty="0" smtClean="0"/>
            </a:br>
            <a:endParaRPr lang="de-AT" sz="1900" dirty="0" smtClean="0"/>
          </a:p>
          <a:p>
            <a:pPr marL="0" indent="0">
              <a:buNone/>
            </a:pPr>
            <a:r>
              <a:rPr lang="de-AT" sz="2600" i="1" dirty="0" smtClean="0"/>
              <a:t>Als </a:t>
            </a:r>
            <a:r>
              <a:rPr lang="de-AT" sz="2600" i="1" dirty="0"/>
              <a:t>Beleg gilt auch ein </a:t>
            </a:r>
            <a:r>
              <a:rPr lang="de-AT" sz="2600" i="1" dirty="0" smtClean="0"/>
              <a:t>entsprechender </a:t>
            </a:r>
            <a:r>
              <a:rPr lang="de-AT" sz="2600" b="1" i="1" dirty="0" smtClean="0"/>
              <a:t>elektronischer </a:t>
            </a:r>
            <a:r>
              <a:rPr lang="de-AT" sz="2600" b="1" i="1" dirty="0"/>
              <a:t>Beleg</a:t>
            </a:r>
            <a:r>
              <a:rPr lang="de-AT" sz="2600" i="1" dirty="0"/>
              <a:t>, welcher unmittelbar nach erfolgter Zahlung für den Zugriff durch den </a:t>
            </a:r>
            <a:r>
              <a:rPr lang="de-AT" sz="2600" i="1" dirty="0" smtClean="0"/>
              <a:t>die Barzahlung </a:t>
            </a:r>
            <a:r>
              <a:rPr lang="de-AT" sz="2600" i="1" dirty="0"/>
              <a:t>Leistenden verfügbar </a:t>
            </a:r>
            <a:r>
              <a:rPr lang="de-AT" sz="2600" i="1" dirty="0" smtClean="0"/>
              <a:t>ist.</a:t>
            </a:r>
          </a:p>
          <a:p>
            <a:pPr marL="0" indent="0">
              <a:buNone/>
            </a:pPr>
            <a:r>
              <a:rPr lang="de-AT" sz="2600" i="1" dirty="0" smtClean="0"/>
              <a:t>Außerdem </a:t>
            </a:r>
            <a:r>
              <a:rPr lang="de-AT" sz="2600" b="1" i="1" dirty="0"/>
              <a:t>Mitnahmeverpflichtung</a:t>
            </a:r>
            <a:r>
              <a:rPr lang="de-AT" sz="2600" i="1" dirty="0"/>
              <a:t> </a:t>
            </a:r>
            <a:r>
              <a:rPr lang="de-AT" sz="2600" i="1" dirty="0" smtClean="0"/>
              <a:t>für Empfänger bis </a:t>
            </a:r>
            <a:r>
              <a:rPr lang="de-AT" sz="2600" i="1" dirty="0"/>
              <a:t>außerhalb </a:t>
            </a:r>
            <a:r>
              <a:rPr lang="de-AT" sz="2600" i="1" dirty="0" smtClean="0"/>
              <a:t>der Geschäftsräumlichkeiten (Zuwiderhandeln bleibt zufolge der ErlBem sanktionslos).</a:t>
            </a:r>
          </a:p>
          <a:p>
            <a:pPr marL="0" indent="0">
              <a:buNone/>
            </a:pPr>
            <a:endParaRPr lang="de-AT" dirty="0" smtClean="0"/>
          </a:p>
        </p:txBody>
      </p:sp>
    </p:spTree>
    <p:extLst>
      <p:ext uri="{BB962C8B-B14F-4D97-AF65-F5344CB8AC3E}">
        <p14:creationId xmlns:p14="http://schemas.microsoft.com/office/powerpoint/2010/main" val="2728228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6539" y="133351"/>
            <a:ext cx="10469192" cy="990600"/>
          </a:xfrm>
        </p:spPr>
        <p:txBody>
          <a:bodyPr>
            <a:normAutofit fontScale="90000"/>
          </a:bodyPr>
          <a:lstStyle/>
          <a:p>
            <a:r>
              <a:rPr lang="de-AT" sz="3500" dirty="0" smtClean="0"/>
              <a:t>Betrugsbekämpfung </a:t>
            </a:r>
            <a:r>
              <a:rPr lang="de-AT" sz="3600" dirty="0" smtClean="0"/>
              <a:t>/ </a:t>
            </a:r>
            <a:r>
              <a:rPr lang="de-AT" sz="2300" dirty="0" smtClean="0"/>
              <a:t>Registrierkassenpflicht /                                         </a:t>
            </a:r>
            <a:r>
              <a:rPr lang="de-AT" sz="3600" b="1" dirty="0" smtClean="0">
                <a:latin typeface="+mn-lt"/>
              </a:rPr>
              <a:t>Einführung in zwei Etappen</a:t>
            </a:r>
            <a:endParaRPr lang="de-DE" sz="3600" b="1" dirty="0">
              <a:latin typeface="+mn-lt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 sz="1100" b="1" i="1">
                <a:solidFill>
                  <a:schemeClr val="tx1"/>
                </a:solidFill>
              </a:defRPr>
            </a:lvl1pPr>
          </a:lstStyle>
          <a:p>
            <a:r>
              <a:rPr lang="de-DE" sz="800" b="0" dirty="0" smtClean="0"/>
              <a:t>www.rbp.at</a:t>
            </a:r>
            <a:endParaRPr lang="de-DE" sz="800" b="0" dirty="0"/>
          </a:p>
        </p:txBody>
      </p:sp>
      <p:sp>
        <p:nvSpPr>
          <p:cNvPr id="7" name="Inhaltsplatzhalter 2"/>
          <p:cNvSpPr>
            <a:spLocks noGrp="1"/>
          </p:cNvSpPr>
          <p:nvPr>
            <p:ph idx="1"/>
          </p:nvPr>
        </p:nvSpPr>
        <p:spPr>
          <a:xfrm>
            <a:off x="498190" y="1160056"/>
            <a:ext cx="10515600" cy="4918177"/>
          </a:xfrm>
        </p:spPr>
        <p:txBody>
          <a:bodyPr>
            <a:normAutofit fontScale="92500"/>
          </a:bodyPr>
          <a:lstStyle/>
          <a:p>
            <a:r>
              <a:rPr lang="de-DE" sz="2400" b="1" dirty="0" smtClean="0"/>
              <a:t>bis Ende 2016</a:t>
            </a:r>
            <a:r>
              <a:rPr lang="de-DE" sz="2400" dirty="0" smtClean="0"/>
              <a:t>: Registrierkassen mit generischem Manipulationsschutz und Belegerteilungspflicht mit Mindestinhalt </a:t>
            </a:r>
            <a:r>
              <a:rPr lang="de-DE" sz="2400" dirty="0" err="1" smtClean="0"/>
              <a:t>lt</a:t>
            </a:r>
            <a:r>
              <a:rPr lang="de-DE" sz="2400" dirty="0" smtClean="0"/>
              <a:t> § 132a BAO</a:t>
            </a:r>
          </a:p>
          <a:p>
            <a:r>
              <a:rPr lang="de-DE" sz="2400" b="1" dirty="0" smtClean="0"/>
              <a:t>ab 1.1.2017</a:t>
            </a:r>
            <a:r>
              <a:rPr lang="de-DE" sz="2400" dirty="0" smtClean="0"/>
              <a:t>: Registrierkassen </a:t>
            </a:r>
            <a:r>
              <a:rPr lang="de-DE" sz="2400" dirty="0"/>
              <a:t>gemäß </a:t>
            </a:r>
            <a:r>
              <a:rPr lang="de-DE" sz="2400" dirty="0" smtClean="0"/>
              <a:t>Registrierkassensicherheitsverordnung(RKSV) mit </a:t>
            </a:r>
          </a:p>
          <a:p>
            <a:pPr lvl="1">
              <a:buBlip>
                <a:blip r:embed="rId2"/>
              </a:buBlip>
            </a:pPr>
            <a:r>
              <a:rPr lang="de-DE" b="1" dirty="0" smtClean="0"/>
              <a:t>Manipulationsschutz</a:t>
            </a:r>
            <a:r>
              <a:rPr lang="de-DE" dirty="0" smtClean="0"/>
              <a:t> </a:t>
            </a:r>
            <a:r>
              <a:rPr lang="de-DE" sz="1600" i="1" dirty="0" smtClean="0"/>
              <a:t>[verschlüsselte und signierte Hashwerte pro Barumsatz; Spezialfall „Gesamtsystem“]</a:t>
            </a:r>
            <a:r>
              <a:rPr lang="de-DE" dirty="0" smtClean="0"/>
              <a:t>,</a:t>
            </a:r>
          </a:p>
          <a:p>
            <a:pPr lvl="1">
              <a:buBlip>
                <a:blip r:embed="rId2"/>
              </a:buBlip>
            </a:pPr>
            <a:r>
              <a:rPr lang="de-DE" b="1" dirty="0" smtClean="0"/>
              <a:t>erweiterter Belegerteilungsverpflichtung </a:t>
            </a:r>
            <a:r>
              <a:rPr lang="de-DE" dirty="0" smtClean="0"/>
              <a:t>mit</a:t>
            </a:r>
          </a:p>
          <a:p>
            <a:pPr marL="914400" lvl="2" indent="0">
              <a:buNone/>
            </a:pPr>
            <a:r>
              <a:rPr lang="de-AT" sz="1800" dirty="0" smtClean="0"/>
              <a:t>1</a:t>
            </a:r>
            <a:r>
              <a:rPr lang="de-AT" sz="1800" dirty="0"/>
              <a:t>. </a:t>
            </a:r>
            <a:r>
              <a:rPr lang="de-AT" sz="1800" dirty="0" smtClean="0"/>
              <a:t>Kassenidentifikationsnummer</a:t>
            </a:r>
          </a:p>
          <a:p>
            <a:pPr marL="914400" lvl="2" indent="0">
              <a:buNone/>
            </a:pPr>
            <a:r>
              <a:rPr lang="de-AT" sz="1800" dirty="0" smtClean="0"/>
              <a:t>2</a:t>
            </a:r>
            <a:r>
              <a:rPr lang="de-AT" sz="1800" dirty="0"/>
              <a:t>. Datum und Uhrzeit der </a:t>
            </a:r>
            <a:r>
              <a:rPr lang="de-AT" sz="1800" dirty="0" smtClean="0"/>
              <a:t>Belegausstellung</a:t>
            </a:r>
          </a:p>
          <a:p>
            <a:pPr marL="914400" lvl="2" indent="0">
              <a:buNone/>
            </a:pPr>
            <a:r>
              <a:rPr lang="de-AT" sz="1800" dirty="0" smtClean="0"/>
              <a:t>3</a:t>
            </a:r>
            <a:r>
              <a:rPr lang="de-AT" sz="1800" dirty="0"/>
              <a:t>. Betrag der Barzahlung getrennt nach Steuersätzen </a:t>
            </a:r>
            <a:endParaRPr lang="de-DE" sz="1800" dirty="0"/>
          </a:p>
          <a:p>
            <a:pPr marL="914400" lvl="2" indent="0">
              <a:buNone/>
            </a:pPr>
            <a:r>
              <a:rPr lang="de-AT" sz="1800" dirty="0"/>
              <a:t>4. Inhalt des maschinenlesbaren </a:t>
            </a:r>
            <a:r>
              <a:rPr lang="de-AT" sz="1800" dirty="0" smtClean="0"/>
              <a:t>(QR- oder Strich-)Code: Kassenidentifikationsnummer, fortlaufende </a:t>
            </a:r>
            <a:r>
              <a:rPr lang="de-AT" sz="1800" dirty="0"/>
              <a:t>Nummer des </a:t>
            </a:r>
            <a:r>
              <a:rPr lang="de-AT" sz="1800" dirty="0" smtClean="0"/>
              <a:t>Barumsatzes, Datum </a:t>
            </a:r>
            <a:r>
              <a:rPr lang="de-AT" sz="1800" dirty="0"/>
              <a:t>und Uhrzeit der </a:t>
            </a:r>
            <a:r>
              <a:rPr lang="de-AT" sz="1800" dirty="0" smtClean="0"/>
              <a:t>Belegausstellung, Betrag </a:t>
            </a:r>
            <a:r>
              <a:rPr lang="de-AT" sz="1800" dirty="0"/>
              <a:t>der Barzahlung getrennt nach </a:t>
            </a:r>
            <a:r>
              <a:rPr lang="de-AT" sz="1800" dirty="0" smtClean="0"/>
              <a:t>Steuersätzen, mit dem Verschlüsselungsalgorithmus </a:t>
            </a:r>
            <a:r>
              <a:rPr lang="de-AT" sz="1800" dirty="0"/>
              <a:t>AES 256 </a:t>
            </a:r>
            <a:r>
              <a:rPr lang="de-AT" sz="1800" dirty="0" smtClean="0"/>
              <a:t>… verschlüsselten Stand </a:t>
            </a:r>
            <a:r>
              <a:rPr lang="de-AT" sz="1800" dirty="0"/>
              <a:t>des </a:t>
            </a:r>
            <a:r>
              <a:rPr lang="de-AT" sz="1800" dirty="0" smtClean="0"/>
              <a:t>Umsatzzählers, Seriennummer </a:t>
            </a:r>
            <a:r>
              <a:rPr lang="de-AT" sz="1800" dirty="0"/>
              <a:t>des </a:t>
            </a:r>
            <a:r>
              <a:rPr lang="de-AT" sz="1800" dirty="0" smtClean="0"/>
              <a:t>Signaturzertifikates, Signaturwert </a:t>
            </a:r>
            <a:r>
              <a:rPr lang="de-AT" sz="1800" dirty="0"/>
              <a:t>des vorhergehenden Barumsatzes des Datenerfassungsprotokolls </a:t>
            </a:r>
            <a:r>
              <a:rPr lang="de-AT" sz="1800" dirty="0" smtClean="0"/>
              <a:t>[Verkettungswert] )</a:t>
            </a:r>
          </a:p>
          <a:p>
            <a:pPr lvl="1">
              <a:buBlip>
                <a:blip r:embed="rId2"/>
              </a:buBlip>
            </a:pPr>
            <a:r>
              <a:rPr lang="de-AT" dirty="0" smtClean="0"/>
              <a:t>sowie neuer </a:t>
            </a:r>
            <a:r>
              <a:rPr lang="de-AT" dirty="0"/>
              <a:t>Anforderung an die </a:t>
            </a:r>
            <a:r>
              <a:rPr lang="de-AT" b="1" dirty="0"/>
              <a:t>Sicherung des DEP</a:t>
            </a:r>
            <a:r>
              <a:rPr lang="de-AT" dirty="0"/>
              <a:t>: zumindest vierteljährlich, unveränderlich, auf externem </a:t>
            </a:r>
            <a:r>
              <a:rPr lang="de-AT" dirty="0" smtClean="0"/>
              <a:t>Medium, Aufbewahrungsfrist </a:t>
            </a:r>
            <a:r>
              <a:rPr lang="de-AT" dirty="0"/>
              <a:t>7 </a:t>
            </a:r>
            <a:r>
              <a:rPr lang="de-AT" dirty="0" smtClean="0"/>
              <a:t>Jahre</a:t>
            </a:r>
            <a:r>
              <a:rPr lang="de-AT" sz="2200" dirty="0" smtClean="0"/>
              <a:t> </a:t>
            </a:r>
            <a:r>
              <a:rPr lang="de-AT" sz="1900" i="1" dirty="0" smtClean="0"/>
              <a:t>[</a:t>
            </a:r>
            <a:r>
              <a:rPr lang="de-AT" sz="1900" i="1" dirty="0"/>
              <a:t>DEP gehört </a:t>
            </a:r>
            <a:r>
              <a:rPr lang="de-AT" sz="1900" i="1" dirty="0" smtClean="0"/>
              <a:t>wie bisher zu </a:t>
            </a:r>
            <a:r>
              <a:rPr lang="de-AT" sz="1900" i="1" dirty="0"/>
              <a:t>den </a:t>
            </a:r>
            <a:r>
              <a:rPr lang="de-AT" sz="1900" i="1" dirty="0" smtClean="0"/>
              <a:t>aufbewahrungspflichtigen Grundaufzeichnungen]</a:t>
            </a:r>
            <a:endParaRPr lang="de-AT" sz="1900" i="1" dirty="0"/>
          </a:p>
          <a:p>
            <a:pPr lvl="2">
              <a:buBlip>
                <a:blip r:embed="rId2"/>
              </a:buBlip>
            </a:pPr>
            <a:endParaRPr lang="de-DE" sz="4400" dirty="0"/>
          </a:p>
        </p:txBody>
      </p:sp>
    </p:spTree>
    <p:extLst>
      <p:ext uri="{BB962C8B-B14F-4D97-AF65-F5344CB8AC3E}">
        <p14:creationId xmlns:p14="http://schemas.microsoft.com/office/powerpoint/2010/main" val="2254152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0522" y="50897"/>
            <a:ext cx="10515600" cy="1325563"/>
          </a:xfrm>
        </p:spPr>
        <p:txBody>
          <a:bodyPr>
            <a:normAutofit/>
          </a:bodyPr>
          <a:lstStyle/>
          <a:p>
            <a:r>
              <a:rPr lang="de-AT" sz="3600" dirty="0" smtClean="0"/>
              <a:t>Agenda</a:t>
            </a:r>
            <a:endParaRPr lang="de-DE" sz="3600" dirty="0"/>
          </a:p>
        </p:txBody>
      </p:sp>
      <p:sp>
        <p:nvSpPr>
          <p:cNvPr id="3" name="Textfeld 2"/>
          <p:cNvSpPr txBox="1"/>
          <p:nvPr/>
        </p:nvSpPr>
        <p:spPr>
          <a:xfrm>
            <a:off x="520522" y="1431758"/>
            <a:ext cx="10307899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>
              <a:buFont typeface="+mj-lt"/>
              <a:buAutoNum type="romanUcPeriod"/>
            </a:pPr>
            <a:r>
              <a:rPr lang="de-AT" sz="2000" b="1" dirty="0" smtClean="0"/>
              <a:t>Ertragsteuern</a:t>
            </a:r>
          </a:p>
          <a:p>
            <a:pPr marL="800100" lvl="1" indent="-342900">
              <a:buFont typeface="+mj-lt"/>
              <a:buAutoNum type="arabicPeriod"/>
            </a:pPr>
            <a:r>
              <a:rPr lang="de-AT" dirty="0" smtClean="0"/>
              <a:t>neuer Tarif</a:t>
            </a:r>
          </a:p>
          <a:p>
            <a:pPr marL="800100" lvl="1" indent="-342900">
              <a:buFont typeface="+mj-lt"/>
              <a:buAutoNum type="arabicPeriod"/>
            </a:pPr>
            <a:r>
              <a:rPr lang="de-AT" dirty="0" smtClean="0"/>
              <a:t>Kapitalvermögen und Rechtsformvergleich</a:t>
            </a:r>
          </a:p>
          <a:p>
            <a:pPr marL="800100" lvl="1" indent="-342900">
              <a:buFont typeface="+mj-lt"/>
              <a:buAutoNum type="arabicPeriod"/>
            </a:pPr>
            <a:r>
              <a:rPr lang="de-AT" dirty="0" smtClean="0"/>
              <a:t>Immo-</a:t>
            </a:r>
            <a:r>
              <a:rPr lang="de-AT" dirty="0" err="1" smtClean="0"/>
              <a:t>ESt</a:t>
            </a:r>
            <a:endParaRPr lang="de-AT" dirty="0" smtClean="0"/>
          </a:p>
          <a:p>
            <a:pPr marL="800100" lvl="1" indent="-342900">
              <a:buFont typeface="+mj-lt"/>
              <a:buAutoNum type="arabicPeriod"/>
            </a:pPr>
            <a:r>
              <a:rPr lang="de-AT" dirty="0" smtClean="0"/>
              <a:t>Einlagenrückzahlung</a:t>
            </a:r>
          </a:p>
          <a:p>
            <a:pPr marL="800100" lvl="1" indent="-342900">
              <a:buFont typeface="+mj-lt"/>
              <a:buAutoNum type="arabicPeriod"/>
            </a:pPr>
            <a:r>
              <a:rPr lang="de-AT" dirty="0" smtClean="0"/>
              <a:t>Änderungen Vermietung und Verpachtung </a:t>
            </a:r>
          </a:p>
          <a:p>
            <a:pPr marL="800100" lvl="1" indent="-342900">
              <a:buFont typeface="+mj-lt"/>
              <a:buAutoNum type="arabicPeriod"/>
            </a:pPr>
            <a:r>
              <a:rPr lang="de-AT" dirty="0" smtClean="0"/>
              <a:t>§ </a:t>
            </a:r>
            <a:r>
              <a:rPr lang="de-AT" dirty="0"/>
              <a:t>23 a kapitalistischer </a:t>
            </a:r>
            <a:r>
              <a:rPr lang="de-AT" dirty="0" smtClean="0"/>
              <a:t>Mitunternehmer</a:t>
            </a:r>
          </a:p>
          <a:p>
            <a:pPr marL="800100" lvl="1" indent="-342900">
              <a:buFont typeface="+mj-lt"/>
              <a:buAutoNum type="arabicPeriod"/>
            </a:pPr>
            <a:r>
              <a:rPr lang="de-AT" dirty="0" smtClean="0"/>
              <a:t>Sonstiges</a:t>
            </a:r>
            <a:br>
              <a:rPr lang="de-AT" dirty="0" smtClean="0"/>
            </a:br>
            <a:endParaRPr lang="de-AT" dirty="0" smtClean="0"/>
          </a:p>
          <a:p>
            <a:pPr marL="400050" indent="-400050">
              <a:buFont typeface="+mj-lt"/>
              <a:buAutoNum type="romanUcPeriod"/>
            </a:pPr>
            <a:r>
              <a:rPr lang="de-AT" sz="2000" b="1" dirty="0" smtClean="0"/>
              <a:t>Umsatzsteuer</a:t>
            </a:r>
            <a:r>
              <a:rPr lang="de-AT" dirty="0" smtClean="0"/>
              <a:t/>
            </a:r>
            <a:br>
              <a:rPr lang="de-AT" dirty="0" smtClean="0"/>
            </a:br>
            <a:endParaRPr lang="de-AT" dirty="0" smtClean="0"/>
          </a:p>
          <a:p>
            <a:pPr marL="400050" indent="-400050">
              <a:buFont typeface="+mj-lt"/>
              <a:buAutoNum type="romanUcPeriod"/>
            </a:pPr>
            <a:r>
              <a:rPr lang="de-AT" sz="2000" b="1" dirty="0" smtClean="0"/>
              <a:t>Betrugsbekämpfung</a:t>
            </a:r>
          </a:p>
          <a:p>
            <a:pPr marL="800100" lvl="1" indent="-342900">
              <a:buAutoNum type="arabicPeriod"/>
            </a:pPr>
            <a:r>
              <a:rPr lang="de-AT" dirty="0" smtClean="0"/>
              <a:t>Registrierkassen &amp; Belegerteilungspflicht</a:t>
            </a:r>
          </a:p>
          <a:p>
            <a:pPr marL="800100" lvl="1" indent="-342900">
              <a:buAutoNum type="arabicPeriod"/>
            </a:pPr>
            <a:r>
              <a:rPr lang="de-AT" dirty="0" smtClean="0"/>
              <a:t>Kontenregister &amp; Konteneinschau</a:t>
            </a:r>
          </a:p>
          <a:p>
            <a:pPr marL="800100" lvl="1" indent="-342900">
              <a:buAutoNum type="arabicPeriod"/>
            </a:pPr>
            <a:r>
              <a:rPr lang="de-AT" dirty="0" err="1" smtClean="0"/>
              <a:t>Kapitalab</a:t>
            </a:r>
            <a:r>
              <a:rPr lang="de-AT" dirty="0" smtClean="0"/>
              <a:t>/</a:t>
            </a:r>
            <a:r>
              <a:rPr lang="de-AT" dirty="0" err="1" smtClean="0"/>
              <a:t>zufluss</a:t>
            </a:r>
            <a:r>
              <a:rPr lang="de-AT" dirty="0" smtClean="0"/>
              <a:t>-Meldegesetz</a:t>
            </a:r>
            <a:br>
              <a:rPr lang="de-AT" dirty="0" smtClean="0"/>
            </a:br>
            <a:r>
              <a:rPr lang="de-AT" dirty="0" smtClean="0"/>
              <a:t/>
            </a:r>
            <a:br>
              <a:rPr lang="de-AT" dirty="0" smtClean="0"/>
            </a:br>
            <a:endParaRPr lang="de-AT" dirty="0" smtClean="0"/>
          </a:p>
          <a:p>
            <a:pPr marL="1257300" lvl="2" indent="-342900">
              <a:buAutoNum type="arabicPeriod"/>
            </a:pPr>
            <a:endParaRPr lang="de-AT" dirty="0" smtClean="0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 sz="1100" b="1" i="1">
                <a:solidFill>
                  <a:schemeClr val="tx1"/>
                </a:solidFill>
              </a:defRPr>
            </a:lvl1pPr>
          </a:lstStyle>
          <a:p>
            <a:r>
              <a:rPr lang="de-DE" sz="800" b="0" dirty="0" smtClean="0"/>
              <a:t>www.rbp.at</a:t>
            </a:r>
            <a:endParaRPr lang="de-DE" sz="800" b="0" dirty="0"/>
          </a:p>
        </p:txBody>
      </p:sp>
      <p:sp>
        <p:nvSpPr>
          <p:cNvPr id="5" name="Textfeld 4"/>
          <p:cNvSpPr txBox="1"/>
          <p:nvPr/>
        </p:nvSpPr>
        <p:spPr>
          <a:xfrm>
            <a:off x="7139603" y="928165"/>
            <a:ext cx="42411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600" i="1" dirty="0" smtClean="0"/>
              <a:t>§§ ohne Quellenhinweis betreffen das EStG1988</a:t>
            </a:r>
            <a:endParaRPr lang="de-AT" sz="1600" i="1" dirty="0"/>
          </a:p>
        </p:txBody>
      </p:sp>
    </p:spTree>
    <p:extLst>
      <p:ext uri="{BB962C8B-B14F-4D97-AF65-F5344CB8AC3E}">
        <p14:creationId xmlns:p14="http://schemas.microsoft.com/office/powerpoint/2010/main" val="2534592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6539" y="207471"/>
            <a:ext cx="10245811" cy="849804"/>
          </a:xfrm>
        </p:spPr>
        <p:txBody>
          <a:bodyPr>
            <a:normAutofit/>
          </a:bodyPr>
          <a:lstStyle/>
          <a:p>
            <a:r>
              <a:rPr lang="de-AT" sz="3600" dirty="0" smtClean="0"/>
              <a:t>Betrugsbekämpfung / </a:t>
            </a:r>
            <a:r>
              <a:rPr lang="de-AT" sz="2500" dirty="0" smtClean="0"/>
              <a:t>Registrierkassenpflicht / </a:t>
            </a:r>
            <a:r>
              <a:rPr lang="de-AT" sz="3400" b="1" dirty="0" smtClean="0">
                <a:latin typeface="+mn-lt"/>
              </a:rPr>
              <a:t>Ausnahmen</a:t>
            </a:r>
            <a:endParaRPr lang="de-DE" sz="340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 sz="1100" b="1" i="1">
                <a:solidFill>
                  <a:schemeClr val="tx1"/>
                </a:solidFill>
              </a:defRPr>
            </a:lvl1pPr>
          </a:lstStyle>
          <a:p>
            <a:r>
              <a:rPr lang="de-DE" sz="800" b="0" dirty="0" smtClean="0"/>
              <a:t>www.rbp.at</a:t>
            </a:r>
            <a:endParaRPr lang="de-DE" sz="800" b="0" dirty="0"/>
          </a:p>
        </p:txBody>
      </p:sp>
      <p:sp>
        <p:nvSpPr>
          <p:cNvPr id="8" name="Inhaltsplatzhalter 2"/>
          <p:cNvSpPr>
            <a:spLocks noGrp="1"/>
          </p:cNvSpPr>
          <p:nvPr>
            <p:ph idx="1"/>
          </p:nvPr>
        </p:nvSpPr>
        <p:spPr>
          <a:xfrm>
            <a:off x="497475" y="1343024"/>
            <a:ext cx="10905557" cy="488435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de-AT" dirty="0" smtClean="0"/>
              <a:t>Keine Registrierkasse &amp; keine Belegerteilung bei</a:t>
            </a:r>
          </a:p>
          <a:p>
            <a:pPr lvl="1">
              <a:buFontTx/>
              <a:buChar char="-"/>
            </a:pPr>
            <a:r>
              <a:rPr lang="de-AT" dirty="0" smtClean="0"/>
              <a:t>„kalte Hände“ </a:t>
            </a:r>
            <a:r>
              <a:rPr lang="de-AT" sz="2000" i="1" dirty="0" smtClean="0"/>
              <a:t>(Jahresumsatzerlöse </a:t>
            </a:r>
            <a:r>
              <a:rPr lang="de-AT" sz="2000" i="1" dirty="0"/>
              <a:t>je Betrieb &lt;= 30 </a:t>
            </a:r>
            <a:r>
              <a:rPr lang="de-AT" sz="2000" i="1" dirty="0" smtClean="0"/>
              <a:t>TEUR)</a:t>
            </a:r>
          </a:p>
          <a:p>
            <a:pPr lvl="1">
              <a:buFontTx/>
              <a:buChar char="-"/>
            </a:pPr>
            <a:r>
              <a:rPr lang="de-AT" dirty="0"/>
              <a:t>abgabenrechtlich begünstigte </a:t>
            </a:r>
            <a:r>
              <a:rPr lang="de-AT" dirty="0" smtClean="0"/>
              <a:t>Körperschaft </a:t>
            </a:r>
            <a:r>
              <a:rPr lang="de-AT" sz="2000" i="1" dirty="0" smtClean="0"/>
              <a:t>(</a:t>
            </a:r>
            <a:r>
              <a:rPr lang="de-AT" sz="2000" i="1" dirty="0"/>
              <a:t>eingeschränkt </a:t>
            </a:r>
            <a:r>
              <a:rPr lang="de-AT" sz="2000" i="1" dirty="0" smtClean="0"/>
              <a:t>bei entbehrlichem </a:t>
            </a:r>
            <a:r>
              <a:rPr lang="de-AT" sz="2000" i="1" dirty="0"/>
              <a:t>Hilfsbetrieb oder </a:t>
            </a:r>
            <a:r>
              <a:rPr lang="de-AT" sz="2000" i="1" dirty="0" smtClean="0"/>
              <a:t>begünstigungsschädlichem Geschäftsbetrieb)</a:t>
            </a:r>
          </a:p>
          <a:p>
            <a:pPr lvl="1">
              <a:buFontTx/>
              <a:buChar char="-"/>
            </a:pPr>
            <a:r>
              <a:rPr lang="de-AT" dirty="0"/>
              <a:t>Warenausgabe- und </a:t>
            </a:r>
            <a:r>
              <a:rPr lang="de-AT" dirty="0" smtClean="0"/>
              <a:t>Dienstleistungsautomaten</a:t>
            </a:r>
            <a:endParaRPr lang="de-AT" dirty="0"/>
          </a:p>
          <a:p>
            <a:pPr marL="0" indent="0">
              <a:spcBef>
                <a:spcPts val="1800"/>
              </a:spcBef>
              <a:buNone/>
            </a:pPr>
            <a:r>
              <a:rPr lang="de-AT" dirty="0" smtClean="0"/>
              <a:t>Keine Registrierkasse bei</a:t>
            </a:r>
          </a:p>
          <a:p>
            <a:pPr lvl="1">
              <a:buFontTx/>
              <a:buChar char="-"/>
            </a:pPr>
            <a:r>
              <a:rPr lang="de-AT" dirty="0" smtClean="0"/>
              <a:t>Fahrausweisautomaten </a:t>
            </a:r>
            <a:r>
              <a:rPr lang="de-AT" dirty="0"/>
              <a:t>für Beförderungen im </a:t>
            </a:r>
            <a:r>
              <a:rPr lang="de-AT" dirty="0" smtClean="0"/>
              <a:t>Personenverkehr</a:t>
            </a:r>
          </a:p>
          <a:p>
            <a:pPr lvl="1">
              <a:buFontTx/>
              <a:buChar char="-"/>
            </a:pPr>
            <a:r>
              <a:rPr lang="de-AT" dirty="0" smtClean="0"/>
              <a:t>Onlineshop mit Überweisung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de-AT" dirty="0" smtClean="0"/>
              <a:t>Keine vollumfängliche Belegerteilung bei</a:t>
            </a:r>
          </a:p>
          <a:p>
            <a:pPr lvl="1">
              <a:buFontTx/>
              <a:buChar char="-"/>
            </a:pPr>
            <a:r>
              <a:rPr lang="de-AT" dirty="0" smtClean="0"/>
              <a:t>Lieferungen </a:t>
            </a:r>
            <a:r>
              <a:rPr lang="de-AT" dirty="0"/>
              <a:t>und sonstigen Leistungen außerhalb einer Betriebsstätte </a:t>
            </a:r>
            <a:r>
              <a:rPr lang="de-AT" sz="2200" i="1" dirty="0"/>
              <a:t>(Belegerteilung mittels </a:t>
            </a:r>
            <a:r>
              <a:rPr lang="de-AT" sz="2200" i="1" dirty="0" smtClean="0"/>
              <a:t>Paragon; Umsätze dürfen nach </a:t>
            </a:r>
            <a:r>
              <a:rPr lang="de-AT" sz="2200" i="1" dirty="0"/>
              <a:t>Rückkehr in die </a:t>
            </a:r>
            <a:r>
              <a:rPr lang="de-AT" sz="2200" i="1" dirty="0" smtClean="0"/>
              <a:t>Betriebsstätte ohne </a:t>
            </a:r>
            <a:r>
              <a:rPr lang="de-AT" sz="2200" i="1" dirty="0"/>
              <a:t>unnötigen Aufschub in der Registrierkasse </a:t>
            </a:r>
            <a:r>
              <a:rPr lang="de-AT" sz="2200" i="1" dirty="0" smtClean="0"/>
              <a:t>erfasst werden) </a:t>
            </a:r>
          </a:p>
          <a:p>
            <a:pPr lvl="1">
              <a:buFontTx/>
              <a:buChar char="-"/>
            </a:pPr>
            <a:r>
              <a:rPr lang="de-AT" dirty="0"/>
              <a:t>Berechtigungsausweis </a:t>
            </a:r>
            <a:r>
              <a:rPr lang="de-AT" sz="2200" i="1" dirty="0"/>
              <a:t>(insbesondere bei Eintrittskarten </a:t>
            </a:r>
            <a:r>
              <a:rPr lang="de-AT" sz="2200" i="1" dirty="0" smtClean="0"/>
              <a:t>und Fahrausweisen</a:t>
            </a:r>
            <a:r>
              <a:rPr lang="de-AT" sz="2200" i="1" dirty="0"/>
              <a:t>)</a:t>
            </a:r>
          </a:p>
          <a:p>
            <a:pPr marL="0" indent="0">
              <a:buNone/>
            </a:pPr>
            <a:endParaRPr lang="de-AT" dirty="0" smtClean="0"/>
          </a:p>
          <a:p>
            <a:pPr marL="0" indent="0">
              <a:buNone/>
            </a:pPr>
            <a:r>
              <a:rPr lang="de-AT" dirty="0"/>
              <a:t>	</a:t>
            </a:r>
            <a:endParaRPr lang="de-AT" dirty="0" smtClean="0"/>
          </a:p>
        </p:txBody>
      </p:sp>
    </p:spTree>
    <p:extLst>
      <p:ext uri="{BB962C8B-B14F-4D97-AF65-F5344CB8AC3E}">
        <p14:creationId xmlns:p14="http://schemas.microsoft.com/office/powerpoint/2010/main" val="2394587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6539" y="207471"/>
            <a:ext cx="10245811" cy="945054"/>
          </a:xfrm>
        </p:spPr>
        <p:txBody>
          <a:bodyPr>
            <a:normAutofit/>
          </a:bodyPr>
          <a:lstStyle/>
          <a:p>
            <a:r>
              <a:rPr lang="de-AT" sz="3600" dirty="0" smtClean="0"/>
              <a:t>Betrugsbekämpfung / </a:t>
            </a:r>
            <a:r>
              <a:rPr lang="de-AT" sz="2500" dirty="0" smtClean="0"/>
              <a:t>Registrierkassenpflicht / </a:t>
            </a:r>
            <a:r>
              <a:rPr lang="de-AT" sz="3400" b="1" dirty="0" smtClean="0">
                <a:latin typeface="+mn-lt"/>
              </a:rPr>
              <a:t>Sanktionen</a:t>
            </a:r>
            <a:endParaRPr lang="de-DE" sz="340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 sz="1100" b="1" i="1">
                <a:solidFill>
                  <a:schemeClr val="tx1"/>
                </a:solidFill>
              </a:defRPr>
            </a:lvl1pPr>
          </a:lstStyle>
          <a:p>
            <a:r>
              <a:rPr lang="de-DE" sz="800" b="0" dirty="0" smtClean="0"/>
              <a:t>www.rbp.at</a:t>
            </a:r>
            <a:endParaRPr lang="de-DE" sz="800" b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22888" y="1238250"/>
            <a:ext cx="10844049" cy="38618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AT" sz="2400" dirty="0"/>
              <a:t/>
            </a:r>
            <a:br>
              <a:rPr lang="de-AT" sz="2400" dirty="0"/>
            </a:br>
            <a:r>
              <a:rPr lang="de-AT" sz="2400" dirty="0" smtClean="0"/>
              <a:t>schon bisher:</a:t>
            </a:r>
          </a:p>
          <a:p>
            <a:pPr lvl="1"/>
            <a:r>
              <a:rPr lang="de-AT" sz="2000" dirty="0" smtClean="0"/>
              <a:t>Schätzungsbefugnis </a:t>
            </a:r>
            <a:r>
              <a:rPr lang="de-AT" sz="2000" dirty="0"/>
              <a:t>gemäß § 184 BAO </a:t>
            </a:r>
            <a:r>
              <a:rPr lang="de-AT" sz="1800" i="1" dirty="0"/>
              <a:t>[bei Nichtvorlage von zu führenden Aufzeichnungen oder bei formellen Mängeln </a:t>
            </a:r>
            <a:r>
              <a:rPr lang="de-AT" sz="1800" i="1" dirty="0" smtClean="0"/>
              <a:t>von Aufzeichnungen</a:t>
            </a:r>
            <a:r>
              <a:rPr lang="de-AT" sz="1800" i="1" dirty="0"/>
              <a:t>, die geeignet sind, die sachliche Richtigkeit in Zweifel zu </a:t>
            </a:r>
            <a:r>
              <a:rPr lang="de-AT" sz="1800" i="1" dirty="0" smtClean="0"/>
              <a:t>ziehen]</a:t>
            </a:r>
          </a:p>
          <a:p>
            <a:pPr lvl="1"/>
            <a:r>
              <a:rPr lang="de-AT" sz="2000" dirty="0" smtClean="0"/>
              <a:t>mit </a:t>
            </a:r>
            <a:r>
              <a:rPr lang="de-AT" sz="2000" dirty="0"/>
              <a:t>bis zu 5 TEUR Geldstrafe zu ahndende Finanzordnungswidrigkeit </a:t>
            </a:r>
            <a:r>
              <a:rPr lang="de-AT" sz="2000" dirty="0" smtClean="0"/>
              <a:t>bei Verletzung von </a:t>
            </a:r>
            <a:r>
              <a:rPr lang="de-AT" sz="2000" dirty="0" err="1" smtClean="0"/>
              <a:t>Aufzeichnungs</a:t>
            </a:r>
            <a:r>
              <a:rPr lang="de-AT" sz="2000" dirty="0" smtClean="0"/>
              <a:t>/</a:t>
            </a:r>
            <a:r>
              <a:rPr lang="de-AT" sz="2000" dirty="0" err="1" smtClean="0"/>
              <a:t>Aufbewahrungs</a:t>
            </a:r>
            <a:r>
              <a:rPr lang="de-AT" sz="2000" dirty="0" smtClean="0"/>
              <a:t>/Ausstellungspflichten </a:t>
            </a:r>
            <a:r>
              <a:rPr lang="de-AT" sz="1800" i="1" dirty="0" smtClean="0"/>
              <a:t>[subsidiär </a:t>
            </a:r>
            <a:r>
              <a:rPr lang="de-AT" sz="1800" i="1" dirty="0"/>
              <a:t>zu Verkürzungsdelikten]</a:t>
            </a:r>
          </a:p>
          <a:p>
            <a:pPr marL="0" indent="0">
              <a:buNone/>
            </a:pPr>
            <a:r>
              <a:rPr lang="de-AT" sz="2400" dirty="0" smtClean="0"/>
              <a:t>NEU:</a:t>
            </a:r>
          </a:p>
          <a:p>
            <a:pPr lvl="1"/>
            <a:r>
              <a:rPr lang="de-AT" sz="2000" dirty="0"/>
              <a:t>Bei Manipulation zu Hinterziehungszwecken Qualifikation als Abgabenbetrug gem. § 39 </a:t>
            </a:r>
            <a:r>
              <a:rPr lang="de-AT" sz="2000" dirty="0" err="1"/>
              <a:t>Abs</a:t>
            </a:r>
            <a:r>
              <a:rPr lang="de-AT" sz="2000" dirty="0"/>
              <a:t> 1 </a:t>
            </a:r>
            <a:r>
              <a:rPr lang="de-AT" sz="2000" dirty="0" err="1"/>
              <a:t>lit</a:t>
            </a:r>
            <a:r>
              <a:rPr lang="de-AT" sz="2000" dirty="0"/>
              <a:t> c </a:t>
            </a:r>
            <a:r>
              <a:rPr lang="de-AT" sz="2000" dirty="0" err="1" smtClean="0"/>
              <a:t>FinStrG</a:t>
            </a:r>
            <a:r>
              <a:rPr lang="de-AT" sz="2000" dirty="0" smtClean="0"/>
              <a:t> </a:t>
            </a:r>
            <a:r>
              <a:rPr lang="de-AT" sz="1800" i="1" dirty="0" smtClean="0"/>
              <a:t>(bei </a:t>
            </a:r>
            <a:r>
              <a:rPr lang="de-AT" sz="1800" i="1" dirty="0" err="1" smtClean="0"/>
              <a:t>strafbest</a:t>
            </a:r>
            <a:r>
              <a:rPr lang="de-AT" sz="1800" i="1" dirty="0" smtClean="0"/>
              <a:t>. Wertbetrag &gt; 100 TEUR primäre Freiheitsstrafe)</a:t>
            </a:r>
            <a:endParaRPr lang="de-AT" sz="1800" i="1" dirty="0"/>
          </a:p>
          <a:p>
            <a:pPr lvl="1"/>
            <a:r>
              <a:rPr lang="de-AT" sz="2000" dirty="0"/>
              <a:t>Geldstrafe bis zu 25 000 Euro bei Manipulation[</a:t>
            </a:r>
            <a:r>
              <a:rPr lang="de-AT" sz="2000" dirty="0" err="1"/>
              <a:t>sversuchen</a:t>
            </a:r>
            <a:r>
              <a:rPr lang="de-AT" sz="2000" dirty="0"/>
              <a:t>], die noch zu </a:t>
            </a:r>
            <a:r>
              <a:rPr lang="de-AT" sz="2000" dirty="0" smtClean="0"/>
              <a:t>keinem Verkürzungsdelikt </a:t>
            </a:r>
            <a:r>
              <a:rPr lang="de-AT" sz="2000" dirty="0"/>
              <a:t>geführt haben </a:t>
            </a:r>
            <a:r>
              <a:rPr lang="de-AT" sz="1800" i="1" dirty="0"/>
              <a:t>(</a:t>
            </a:r>
            <a:r>
              <a:rPr lang="de-AT" sz="1800" i="1" dirty="0" err="1"/>
              <a:t>lt</a:t>
            </a:r>
            <a:r>
              <a:rPr lang="de-AT" sz="1800" i="1" dirty="0"/>
              <a:t> ErlBem „hohe kriminelle Energie notwendig“)</a:t>
            </a:r>
          </a:p>
          <a:p>
            <a:pPr marL="0" indent="0">
              <a:buNone/>
            </a:pPr>
            <a:endParaRPr lang="de-AT" sz="2400" dirty="0"/>
          </a:p>
        </p:txBody>
      </p:sp>
    </p:spTree>
    <p:extLst>
      <p:ext uri="{BB962C8B-B14F-4D97-AF65-F5344CB8AC3E}">
        <p14:creationId xmlns:p14="http://schemas.microsoft.com/office/powerpoint/2010/main" val="76077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56054" y="365126"/>
            <a:ext cx="10552670" cy="957048"/>
          </a:xfrm>
        </p:spPr>
        <p:txBody>
          <a:bodyPr/>
          <a:lstStyle/>
          <a:p>
            <a:r>
              <a:rPr lang="de-AT" sz="3600" dirty="0" smtClean="0"/>
              <a:t>Betrugsbekämpfung / </a:t>
            </a:r>
            <a:r>
              <a:rPr lang="de-AT" sz="3000" b="1" dirty="0" smtClean="0">
                <a:latin typeface="+mn-lt"/>
              </a:rPr>
              <a:t>[Bank-]Kontenregister &amp; -</a:t>
            </a:r>
            <a:r>
              <a:rPr lang="de-AT" sz="3000" b="1" dirty="0" err="1" smtClean="0">
                <a:latin typeface="+mn-lt"/>
              </a:rPr>
              <a:t>einschau</a:t>
            </a:r>
            <a:endParaRPr lang="de-DE" sz="3000" b="1" dirty="0">
              <a:latin typeface="+mn-lt"/>
            </a:endParaRPr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>
          <a:xfrm>
            <a:off x="838200" y="1600199"/>
            <a:ext cx="10515600" cy="3800475"/>
          </a:xfrm>
        </p:spPr>
        <p:txBody>
          <a:bodyPr>
            <a:normAutofit/>
          </a:bodyPr>
          <a:lstStyle/>
          <a:p>
            <a:r>
              <a:rPr lang="de-AT" dirty="0"/>
              <a:t>Unter gewissen Voraussetzungen </a:t>
            </a:r>
            <a:r>
              <a:rPr lang="de-AT" dirty="0" smtClean="0"/>
              <a:t>schon </a:t>
            </a:r>
            <a:r>
              <a:rPr lang="de-AT" dirty="0"/>
              <a:t>bisher für Zwecke der </a:t>
            </a:r>
            <a:r>
              <a:rPr lang="de-AT" dirty="0" smtClean="0"/>
              <a:t>Strafverfolgung </a:t>
            </a:r>
            <a:r>
              <a:rPr lang="de-AT" dirty="0"/>
              <a:t>Durchbrechung des </a:t>
            </a:r>
            <a:r>
              <a:rPr lang="de-AT" dirty="0" smtClean="0"/>
              <a:t>Bankgeheimnisses; Anforderungen </a:t>
            </a:r>
            <a:r>
              <a:rPr lang="de-AT" dirty="0"/>
              <a:t>je nach Verfahren </a:t>
            </a:r>
            <a:r>
              <a:rPr lang="de-AT" dirty="0" smtClean="0"/>
              <a:t>unterschiedlich</a:t>
            </a:r>
            <a:endParaRPr lang="de-AT" dirty="0"/>
          </a:p>
          <a:p>
            <a:pPr>
              <a:spcBef>
                <a:spcPts val="2400"/>
              </a:spcBef>
            </a:pPr>
            <a:r>
              <a:rPr lang="de-AT" dirty="0" smtClean="0"/>
              <a:t>Blick über die Grenze: </a:t>
            </a:r>
          </a:p>
          <a:p>
            <a:pPr marL="457200" lvl="1" indent="0">
              <a:buNone/>
            </a:pPr>
            <a:r>
              <a:rPr lang="de-AT" dirty="0" smtClean="0"/>
              <a:t>In </a:t>
            </a:r>
            <a:r>
              <a:rPr lang="de-AT" dirty="0"/>
              <a:t>Deutschland seit 2005 </a:t>
            </a:r>
            <a:r>
              <a:rPr lang="de-AT" dirty="0" smtClean="0"/>
              <a:t>ohne besonderen Rechtsschutz Kontenabruf­verfahren für Finanzbehörde zulässig -&gt; spielen im </a:t>
            </a:r>
            <a:r>
              <a:rPr lang="de-AT" dirty="0"/>
              <a:t>Steuerfestsetzungs­verfahren </a:t>
            </a:r>
            <a:r>
              <a:rPr lang="de-AT" dirty="0" smtClean="0"/>
              <a:t>untergeordnete Rolle, </a:t>
            </a:r>
            <a:r>
              <a:rPr lang="de-AT" dirty="0"/>
              <a:t>im steuerlichen Erhebungs- und Vollstreckungs­verfahren </a:t>
            </a:r>
            <a:r>
              <a:rPr lang="de-AT" dirty="0" smtClean="0"/>
              <a:t>von </a:t>
            </a:r>
            <a:r>
              <a:rPr lang="de-AT" dirty="0"/>
              <a:t>größerer </a:t>
            </a:r>
            <a:r>
              <a:rPr lang="de-AT" dirty="0" smtClean="0"/>
              <a:t>Bedeutung. Im Finanzstrafverfahren wird der Abruf regelmäßig </a:t>
            </a:r>
            <a:r>
              <a:rPr lang="de-AT" dirty="0"/>
              <a:t>durchgeführt. 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 sz="1100" b="1" i="1">
                <a:solidFill>
                  <a:schemeClr val="tx1"/>
                </a:solidFill>
              </a:defRPr>
            </a:lvl1pPr>
          </a:lstStyle>
          <a:p>
            <a:r>
              <a:rPr lang="de-DE" sz="800" b="0" dirty="0" smtClean="0"/>
              <a:t>www.rbp.at</a:t>
            </a:r>
            <a:endParaRPr lang="de-DE" sz="800" b="0" dirty="0"/>
          </a:p>
        </p:txBody>
      </p:sp>
    </p:spTree>
    <p:extLst>
      <p:ext uri="{BB962C8B-B14F-4D97-AF65-F5344CB8AC3E}">
        <p14:creationId xmlns:p14="http://schemas.microsoft.com/office/powerpoint/2010/main" val="4233354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56054" y="365126"/>
            <a:ext cx="10552670" cy="749299"/>
          </a:xfrm>
        </p:spPr>
        <p:txBody>
          <a:bodyPr/>
          <a:lstStyle/>
          <a:p>
            <a:r>
              <a:rPr lang="de-AT" sz="3600" dirty="0" smtClean="0"/>
              <a:t>Betrugsbekämpfung / </a:t>
            </a:r>
            <a:r>
              <a:rPr lang="de-AT" sz="3400" b="1" dirty="0" smtClean="0">
                <a:latin typeface="+mn-lt"/>
              </a:rPr>
              <a:t>[Bank-]Kontenregister</a:t>
            </a:r>
            <a:endParaRPr lang="de-DE" sz="3400" b="1" dirty="0">
              <a:latin typeface="+mn-lt"/>
            </a:endParaRPr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>
          <a:xfrm>
            <a:off x="663749" y="1210962"/>
            <a:ext cx="10864501" cy="5090984"/>
          </a:xfrm>
        </p:spPr>
        <p:txBody>
          <a:bodyPr>
            <a:normAutofit fontScale="62500" lnSpcReduction="20000"/>
          </a:bodyPr>
          <a:lstStyle/>
          <a:p>
            <a:r>
              <a:rPr lang="de-AT" dirty="0" smtClean="0"/>
              <a:t>Enthält </a:t>
            </a:r>
          </a:p>
          <a:p>
            <a:pPr marL="914400" lvl="1" indent="-457200">
              <a:buFont typeface="+mj-lt"/>
              <a:buAutoNum type="arabicPeriod"/>
            </a:pPr>
            <a:r>
              <a:rPr lang="de-AT" dirty="0"/>
              <a:t>Steuernummer (</a:t>
            </a:r>
            <a:r>
              <a:rPr lang="de-AT" dirty="0" err="1"/>
              <a:t>bPK</a:t>
            </a:r>
            <a:r>
              <a:rPr lang="de-AT" dirty="0"/>
              <a:t> SA</a:t>
            </a:r>
            <a:r>
              <a:rPr lang="de-AT" dirty="0" smtClean="0"/>
              <a:t>) oder </a:t>
            </a:r>
            <a:r>
              <a:rPr lang="de-AT" dirty="0"/>
              <a:t>Vorname, Zuname, Geburtsdatum, Adresse und Ansässigkeitsstaat</a:t>
            </a:r>
          </a:p>
          <a:p>
            <a:pPr marL="914400" lvl="1" indent="-457200">
              <a:buFont typeface="+mj-lt"/>
              <a:buAutoNum type="arabicPeriod"/>
            </a:pPr>
            <a:r>
              <a:rPr lang="de-AT" dirty="0" smtClean="0"/>
              <a:t>Kontonummer </a:t>
            </a:r>
            <a:r>
              <a:rPr lang="de-AT" dirty="0"/>
              <a:t>bzw. </a:t>
            </a:r>
            <a:r>
              <a:rPr lang="de-AT" dirty="0" smtClean="0"/>
              <a:t>Depotnummer,</a:t>
            </a:r>
          </a:p>
          <a:p>
            <a:pPr marL="914400" lvl="1" indent="-457200">
              <a:buFont typeface="+mj-lt"/>
              <a:buAutoNum type="arabicPeriod"/>
            </a:pPr>
            <a:r>
              <a:rPr lang="de-AT" dirty="0"/>
              <a:t>vertretungsbefugte Personen, Treugeber und wirtschaftliche </a:t>
            </a:r>
            <a:r>
              <a:rPr lang="de-AT" dirty="0" smtClean="0"/>
              <a:t>Eigentümer,</a:t>
            </a:r>
          </a:p>
          <a:p>
            <a:pPr marL="914400" lvl="1" indent="-457200">
              <a:buFont typeface="+mj-lt"/>
              <a:buAutoNum type="arabicPeriod"/>
            </a:pPr>
            <a:r>
              <a:rPr lang="de-AT" dirty="0" smtClean="0"/>
              <a:t>Tag </a:t>
            </a:r>
            <a:r>
              <a:rPr lang="de-AT" dirty="0"/>
              <a:t>der Eröffnung und der Auflösung des Kontos bzw. des </a:t>
            </a:r>
            <a:r>
              <a:rPr lang="de-AT" dirty="0" smtClean="0"/>
              <a:t>Depots,</a:t>
            </a:r>
          </a:p>
          <a:p>
            <a:pPr marL="914400" lvl="1" indent="-457200">
              <a:buFont typeface="+mj-lt"/>
              <a:buAutoNum type="arabicPeriod"/>
            </a:pPr>
            <a:r>
              <a:rPr lang="de-AT" dirty="0" smtClean="0"/>
              <a:t>Bezeichnung </a:t>
            </a:r>
            <a:r>
              <a:rPr lang="de-AT" dirty="0"/>
              <a:t>des konto- bzw. depotführenden Kreditinstitutes</a:t>
            </a:r>
            <a:r>
              <a:rPr lang="de-AT" dirty="0" smtClean="0"/>
              <a:t>.</a:t>
            </a:r>
            <a:endParaRPr lang="de-AT" dirty="0"/>
          </a:p>
          <a:p>
            <a:r>
              <a:rPr lang="de-AT" dirty="0" smtClean="0"/>
              <a:t>In Veranlagungsverfahren </a:t>
            </a:r>
            <a:r>
              <a:rPr lang="de-AT" dirty="0"/>
              <a:t>nur </a:t>
            </a:r>
            <a:r>
              <a:rPr lang="de-AT" dirty="0" err="1"/>
              <a:t>Einschau</a:t>
            </a:r>
            <a:r>
              <a:rPr lang="de-AT" dirty="0"/>
              <a:t> in Register </a:t>
            </a:r>
          </a:p>
          <a:p>
            <a:pPr marL="457200" lvl="1" indent="0">
              <a:buNone/>
            </a:pPr>
            <a:r>
              <a:rPr lang="de-AT" b="1" dirty="0"/>
              <a:t>wenn</a:t>
            </a:r>
            <a:r>
              <a:rPr lang="de-AT" dirty="0"/>
              <a:t> „Bedenken gegen die Richtigkeit der Abgabenerklärung“ </a:t>
            </a:r>
            <a:r>
              <a:rPr lang="de-AT" sz="2200" i="1" dirty="0"/>
              <a:t>(Einleitung Ermittlungsverfahren nach § 161 </a:t>
            </a:r>
            <a:r>
              <a:rPr lang="de-AT" sz="2200" i="1" dirty="0" err="1"/>
              <a:t>Abs</a:t>
            </a:r>
            <a:r>
              <a:rPr lang="de-AT" sz="2200" i="1" dirty="0"/>
              <a:t> 2 BAO)</a:t>
            </a:r>
            <a:r>
              <a:rPr lang="de-AT" dirty="0"/>
              <a:t> </a:t>
            </a:r>
          </a:p>
          <a:p>
            <a:pPr marL="457200" lvl="1" indent="0">
              <a:buNone/>
            </a:pPr>
            <a:r>
              <a:rPr lang="de-AT" b="1" dirty="0"/>
              <a:t>und</a:t>
            </a:r>
            <a:r>
              <a:rPr lang="de-AT" dirty="0"/>
              <a:t> Gelegenheit zur Stellungnahme für Abgabepflichtigen </a:t>
            </a:r>
          </a:p>
          <a:p>
            <a:r>
              <a:rPr lang="de-AT" dirty="0" smtClean="0"/>
              <a:t>für Gerichte, </a:t>
            </a:r>
            <a:r>
              <a:rPr lang="de-AT" dirty="0"/>
              <a:t>Staatsanwaltschaften, Finanzstrafbehörden, Abgabenbehörden und </a:t>
            </a:r>
            <a:r>
              <a:rPr lang="de-AT" dirty="0" smtClean="0"/>
              <a:t>das Bundesfinanz­gericht</a:t>
            </a:r>
          </a:p>
          <a:p>
            <a:r>
              <a:rPr lang="de-AT" dirty="0" smtClean="0"/>
              <a:t>nur </a:t>
            </a:r>
            <a:r>
              <a:rPr lang="de-AT" dirty="0"/>
              <a:t>konkrete Personen oder Konten als </a:t>
            </a:r>
            <a:r>
              <a:rPr lang="de-AT" dirty="0" smtClean="0"/>
              <a:t>Suchbegriffe</a:t>
            </a:r>
          </a:p>
          <a:p>
            <a:r>
              <a:rPr lang="de-AT" dirty="0" smtClean="0"/>
              <a:t>Protokoll über Einsichtnahme 10 Jahre aufzubewahren</a:t>
            </a:r>
          </a:p>
          <a:p>
            <a:r>
              <a:rPr lang="de-AT" dirty="0" smtClean="0"/>
              <a:t>Anspruch für Erfasste auf Information darüber, </a:t>
            </a:r>
            <a:r>
              <a:rPr lang="de-AT" dirty="0"/>
              <a:t>welche </a:t>
            </a:r>
            <a:r>
              <a:rPr lang="de-AT" dirty="0" smtClean="0"/>
              <a:t>Daten </a:t>
            </a:r>
            <a:r>
              <a:rPr lang="de-AT" dirty="0"/>
              <a:t>im Kontenregister aufgenommen </a:t>
            </a:r>
            <a:r>
              <a:rPr lang="de-AT" dirty="0" smtClean="0"/>
              <a:t>sind </a:t>
            </a:r>
            <a:r>
              <a:rPr lang="de-AT" sz="2600" i="1" dirty="0" smtClean="0"/>
              <a:t>(</a:t>
            </a:r>
            <a:r>
              <a:rPr lang="de-AT" sz="2600" i="1" dirty="0"/>
              <a:t>via </a:t>
            </a:r>
            <a:r>
              <a:rPr lang="de-AT" sz="2600" i="1" dirty="0" err="1" smtClean="0"/>
              <a:t>FinanzOnline</a:t>
            </a:r>
            <a:r>
              <a:rPr lang="de-AT" sz="2600" i="1" dirty="0" smtClean="0"/>
              <a:t>)</a:t>
            </a:r>
            <a:endParaRPr lang="de-AT" i="1" dirty="0" smtClean="0"/>
          </a:p>
          <a:p>
            <a:r>
              <a:rPr lang="de-AT" dirty="0" smtClean="0"/>
              <a:t>Verpflichtung zur Information des Betroffenen über </a:t>
            </a:r>
            <a:r>
              <a:rPr lang="de-AT" dirty="0"/>
              <a:t>eine durchgeführte Kontenregistereinsicht der </a:t>
            </a:r>
            <a:r>
              <a:rPr lang="de-AT" dirty="0" smtClean="0"/>
              <a:t>Abgabenbehörde </a:t>
            </a:r>
            <a:r>
              <a:rPr lang="de-AT" sz="2600" i="1" dirty="0"/>
              <a:t>(via </a:t>
            </a:r>
            <a:r>
              <a:rPr lang="de-AT" sz="2600" i="1" dirty="0" err="1"/>
              <a:t>FinanzOnline</a:t>
            </a:r>
            <a:r>
              <a:rPr lang="de-AT" sz="2600" i="1" dirty="0"/>
              <a:t>) </a:t>
            </a:r>
            <a:endParaRPr lang="de-AT" sz="2600" i="1" dirty="0" smtClean="0"/>
          </a:p>
          <a:p>
            <a:r>
              <a:rPr lang="de-AT" dirty="0"/>
              <a:t>gemäß § 74a </a:t>
            </a:r>
            <a:r>
              <a:rPr lang="de-AT" dirty="0" err="1" smtClean="0"/>
              <a:t>FinStrG</a:t>
            </a:r>
            <a:r>
              <a:rPr lang="de-AT" dirty="0" smtClean="0"/>
              <a:t> bestellter Rechtsschutzbeauftragter </a:t>
            </a:r>
            <a:r>
              <a:rPr lang="de-AT" dirty="0"/>
              <a:t>mit umfassenden </a:t>
            </a:r>
            <a:r>
              <a:rPr lang="de-AT" dirty="0" smtClean="0"/>
              <a:t>Einsichtsmöglichkeiten </a:t>
            </a:r>
            <a:r>
              <a:rPr lang="de-AT" dirty="0"/>
              <a:t>hat Prüfung der Protokollaufzeichnungen </a:t>
            </a:r>
            <a:r>
              <a:rPr lang="de-AT" dirty="0" smtClean="0"/>
              <a:t>der Kontenregisterabfragen vorzunehmen und dem BMF </a:t>
            </a:r>
            <a:r>
              <a:rPr lang="de-AT" dirty="0"/>
              <a:t>jährlich bis spätestens 31. März des Folgejahres einen Bericht über seine Tätigkeit und Wahrnehmungen </a:t>
            </a:r>
            <a:r>
              <a:rPr lang="de-AT" dirty="0" smtClean="0"/>
              <a:t>zu übermitteln</a:t>
            </a:r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 sz="1100" b="1" i="1">
                <a:solidFill>
                  <a:schemeClr val="tx1"/>
                </a:solidFill>
              </a:defRPr>
            </a:lvl1pPr>
          </a:lstStyle>
          <a:p>
            <a:r>
              <a:rPr lang="de-DE" sz="800" b="0" dirty="0" smtClean="0"/>
              <a:t>www.rbp.at</a:t>
            </a:r>
            <a:endParaRPr lang="de-DE" sz="800" b="0" dirty="0"/>
          </a:p>
        </p:txBody>
      </p:sp>
    </p:spTree>
    <p:extLst>
      <p:ext uri="{BB962C8B-B14F-4D97-AF65-F5344CB8AC3E}">
        <p14:creationId xmlns:p14="http://schemas.microsoft.com/office/powerpoint/2010/main" val="2806256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56054" y="365126"/>
            <a:ext cx="10552670" cy="796924"/>
          </a:xfrm>
        </p:spPr>
        <p:txBody>
          <a:bodyPr/>
          <a:lstStyle/>
          <a:p>
            <a:r>
              <a:rPr lang="de-AT" sz="3600" dirty="0" smtClean="0"/>
              <a:t>Betrugsbekämpfung / </a:t>
            </a:r>
            <a:r>
              <a:rPr lang="de-AT" sz="3400" b="1" dirty="0" smtClean="0">
                <a:latin typeface="+mn-lt"/>
              </a:rPr>
              <a:t>[Bank-]Konteneinschau</a:t>
            </a:r>
            <a:endParaRPr lang="de-DE" sz="3400" b="1" dirty="0">
              <a:latin typeface="+mn-lt"/>
            </a:endParaRPr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>
          <a:xfrm>
            <a:off x="751489" y="1322174"/>
            <a:ext cx="10515600" cy="5002426"/>
          </a:xfrm>
        </p:spPr>
        <p:txBody>
          <a:bodyPr>
            <a:normAutofit fontScale="77500" lnSpcReduction="20000"/>
          </a:bodyPr>
          <a:lstStyle/>
          <a:p>
            <a:r>
              <a:rPr lang="de-AT" dirty="0" smtClean="0"/>
              <a:t>Schriftliche Auskunftsersuchen </a:t>
            </a:r>
            <a:r>
              <a:rPr lang="de-AT" dirty="0"/>
              <a:t>der Abgabenbehörde „über Tatsachen einer </a:t>
            </a:r>
            <a:r>
              <a:rPr lang="de-AT" dirty="0" smtClean="0"/>
              <a:t>Geschäftsverbindung“, </a:t>
            </a:r>
          </a:p>
          <a:p>
            <a:pPr marL="457200" lvl="1" indent="0">
              <a:buNone/>
            </a:pPr>
            <a:r>
              <a:rPr lang="de-AT" sz="2600" b="1" dirty="0" smtClean="0"/>
              <a:t>wenn</a:t>
            </a:r>
            <a:r>
              <a:rPr lang="de-AT" sz="2600" dirty="0" smtClean="0"/>
              <a:t> </a:t>
            </a:r>
            <a:r>
              <a:rPr lang="de-AT" sz="2600" dirty="0"/>
              <a:t>nach wie vor begründete Zweifel an der Richtigkeit der Angaben des Abgabe­pflichtigen </a:t>
            </a:r>
            <a:r>
              <a:rPr lang="de-AT" sz="2600" dirty="0" smtClean="0"/>
              <a:t>bestehen</a:t>
            </a:r>
          </a:p>
          <a:p>
            <a:pPr marL="457200" lvl="1" indent="0">
              <a:buNone/>
            </a:pPr>
            <a:r>
              <a:rPr lang="de-AT" sz="2600" b="1" dirty="0" smtClean="0"/>
              <a:t>und</a:t>
            </a:r>
            <a:r>
              <a:rPr lang="de-AT" sz="2600" dirty="0" smtClean="0"/>
              <a:t> </a:t>
            </a:r>
            <a:r>
              <a:rPr lang="de-AT" sz="2600" dirty="0"/>
              <a:t>zu erwarten ist, dass die Konteneinschau geeignet ist, die Zweifel aufzuklären</a:t>
            </a:r>
            <a:r>
              <a:rPr lang="de-AT" sz="2600" dirty="0" smtClean="0"/>
              <a:t>.</a:t>
            </a:r>
          </a:p>
          <a:p>
            <a:pPr marL="457200" lvl="1" indent="0">
              <a:buNone/>
            </a:pPr>
            <a:r>
              <a:rPr lang="de-AT" sz="2600" b="1" dirty="0"/>
              <a:t>u</a:t>
            </a:r>
            <a:r>
              <a:rPr lang="de-AT" sz="2600" b="1" dirty="0" smtClean="0"/>
              <a:t>nd</a:t>
            </a:r>
            <a:r>
              <a:rPr lang="de-AT" sz="2600" dirty="0" smtClean="0"/>
              <a:t> Verhältnismäßigkeit der Maßnahme gegeben.</a:t>
            </a:r>
          </a:p>
          <a:p>
            <a:pPr marL="457200" lvl="1" indent="0">
              <a:buNone/>
            </a:pPr>
            <a:r>
              <a:rPr lang="de-AT" sz="2600" b="1" dirty="0" smtClean="0"/>
              <a:t>und</a:t>
            </a:r>
            <a:r>
              <a:rPr lang="de-AT" sz="2600" dirty="0" smtClean="0"/>
              <a:t> vom </a:t>
            </a:r>
            <a:r>
              <a:rPr lang="de-AT" sz="2600" dirty="0"/>
              <a:t>Leiter der Abgabenbehörde zu unterfertigen und einschließlich </a:t>
            </a:r>
            <a:r>
              <a:rPr lang="de-AT" sz="2600" dirty="0" smtClean="0"/>
              <a:t>Begründung </a:t>
            </a:r>
            <a:r>
              <a:rPr lang="de-AT" sz="2600" dirty="0"/>
              <a:t>aktenmäßig zu </a:t>
            </a:r>
            <a:r>
              <a:rPr lang="de-AT" sz="2600" dirty="0" smtClean="0"/>
              <a:t>dokumentieren</a:t>
            </a:r>
          </a:p>
          <a:p>
            <a:pPr marL="914400" lvl="2" indent="0">
              <a:buNone/>
            </a:pPr>
            <a:r>
              <a:rPr lang="de-AT" sz="2200" dirty="0" smtClean="0"/>
              <a:t>Außerdem </a:t>
            </a:r>
            <a:r>
              <a:rPr lang="de-AT" sz="2200" b="1" dirty="0" smtClean="0"/>
              <a:t>in Veranlagungsverfahren </a:t>
            </a:r>
            <a:r>
              <a:rPr lang="de-AT" sz="2200" dirty="0"/>
              <a:t>der Einkommen­steuer, Körperschaft­steuer und Umsatz­steuer </a:t>
            </a:r>
            <a:r>
              <a:rPr lang="de-AT" sz="2200" dirty="0" smtClean="0"/>
              <a:t>grundsätzlich </a:t>
            </a:r>
            <a:r>
              <a:rPr lang="de-AT" sz="2200" dirty="0"/>
              <a:t>nicht </a:t>
            </a:r>
            <a:r>
              <a:rPr lang="de-AT" sz="2200" dirty="0" smtClean="0"/>
              <a:t>zulässig (wiederum Vorbehalt </a:t>
            </a:r>
            <a:r>
              <a:rPr lang="de-AT" sz="2200" dirty="0"/>
              <a:t>der Einleitung eines Ermittlungs­verfahrens nach § 161 </a:t>
            </a:r>
            <a:r>
              <a:rPr lang="de-AT" sz="2200" dirty="0" err="1"/>
              <a:t>Abs</a:t>
            </a:r>
            <a:r>
              <a:rPr lang="de-AT" sz="2200" dirty="0"/>
              <a:t> 2 BAO). Der Abgabe­pflichtige soll </a:t>
            </a:r>
            <a:r>
              <a:rPr lang="de-AT" sz="2200" dirty="0" smtClean="0"/>
              <a:t>in diesen Fällen vor </a:t>
            </a:r>
            <a:r>
              <a:rPr lang="de-AT" sz="2200" dirty="0"/>
              <a:t>einem Auskunftsverlangen anzuhören </a:t>
            </a:r>
            <a:r>
              <a:rPr lang="de-AT" sz="2200" dirty="0" smtClean="0"/>
              <a:t>sein und </a:t>
            </a:r>
            <a:r>
              <a:rPr lang="de-AT" sz="2200" dirty="0"/>
              <a:t>diese Anhörung </a:t>
            </a:r>
            <a:r>
              <a:rPr lang="de-AT" sz="2200" dirty="0" smtClean="0"/>
              <a:t>aktenmäßig </a:t>
            </a:r>
            <a:r>
              <a:rPr lang="de-AT" sz="2200" dirty="0"/>
              <a:t>zu </a:t>
            </a:r>
            <a:r>
              <a:rPr lang="de-AT" sz="2200" dirty="0" smtClean="0"/>
              <a:t>dokumentiert werden.</a:t>
            </a:r>
          </a:p>
          <a:p>
            <a:pPr marL="457200" lvl="1" indent="0">
              <a:buNone/>
            </a:pPr>
            <a:r>
              <a:rPr lang="de-AT" sz="2600" b="1" dirty="0" smtClean="0"/>
              <a:t>dann</a:t>
            </a:r>
            <a:r>
              <a:rPr lang="de-AT" sz="2600" dirty="0" smtClean="0"/>
              <a:t> Entscheidung des BFG-Einzelrichters über </a:t>
            </a:r>
            <a:r>
              <a:rPr lang="de-AT" sz="2600" dirty="0"/>
              <a:t>Konteneinschau </a:t>
            </a:r>
            <a:r>
              <a:rPr lang="de-AT" sz="2600" dirty="0" smtClean="0"/>
              <a:t>binnen 3 Tagen </a:t>
            </a:r>
            <a:r>
              <a:rPr lang="de-AT" sz="2600" dirty="0"/>
              <a:t>per </a:t>
            </a:r>
            <a:r>
              <a:rPr lang="de-AT" sz="2600" dirty="0" smtClean="0"/>
              <a:t>Beschluss. </a:t>
            </a:r>
          </a:p>
          <a:p>
            <a:r>
              <a:rPr lang="de-AT" sz="3000" dirty="0" smtClean="0"/>
              <a:t>Rekurs-Möglichkeit an BFG-Senat; Verwertungsverbot bei nachträglicher Feststellung der Unrechtmäßigkeit</a:t>
            </a:r>
          </a:p>
          <a:p>
            <a:r>
              <a:rPr lang="de-AT" dirty="0" smtClean="0"/>
              <a:t>Wenn Inhaber </a:t>
            </a:r>
            <a:r>
              <a:rPr lang="de-AT" dirty="0"/>
              <a:t>des </a:t>
            </a:r>
            <a:r>
              <a:rPr lang="de-AT" dirty="0" smtClean="0"/>
              <a:t>Kontos/Depots </a:t>
            </a:r>
            <a:r>
              <a:rPr lang="de-AT" dirty="0"/>
              <a:t>nicht Partei des </a:t>
            </a:r>
            <a:r>
              <a:rPr lang="de-AT" dirty="0" smtClean="0"/>
              <a:t>Abgaben­verfahrens ist, dann </a:t>
            </a:r>
            <a:r>
              <a:rPr lang="de-AT" dirty="0"/>
              <a:t>ein </a:t>
            </a:r>
            <a:r>
              <a:rPr lang="de-AT" dirty="0" smtClean="0"/>
              <a:t>Auskunftsverlangen erst nachdem Inhaber </a:t>
            </a:r>
            <a:r>
              <a:rPr lang="de-AT" dirty="0"/>
              <a:t>vorher Gelegenheit zur Stellungnahme geboten </a:t>
            </a:r>
            <a:r>
              <a:rPr lang="de-AT" dirty="0" smtClean="0"/>
              <a:t>wird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 sz="1100" b="1" i="1">
                <a:solidFill>
                  <a:schemeClr val="tx1"/>
                </a:solidFill>
              </a:defRPr>
            </a:lvl1pPr>
          </a:lstStyle>
          <a:p>
            <a:r>
              <a:rPr lang="de-DE" sz="800" b="0" dirty="0" smtClean="0"/>
              <a:t>www.rbp.at</a:t>
            </a:r>
            <a:endParaRPr lang="de-DE" sz="800" b="0" dirty="0"/>
          </a:p>
        </p:txBody>
      </p:sp>
    </p:spTree>
    <p:extLst>
      <p:ext uri="{BB962C8B-B14F-4D97-AF65-F5344CB8AC3E}">
        <p14:creationId xmlns:p14="http://schemas.microsoft.com/office/powerpoint/2010/main" val="4098719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2551" y="365125"/>
            <a:ext cx="10429103" cy="1043545"/>
          </a:xfrm>
        </p:spPr>
        <p:txBody>
          <a:bodyPr/>
          <a:lstStyle/>
          <a:p>
            <a:r>
              <a:rPr lang="de-AT" sz="3600" dirty="0" smtClean="0"/>
              <a:t>Betrugsbekämpfung / </a:t>
            </a:r>
            <a:r>
              <a:rPr lang="de-AT" sz="3400" b="1" dirty="0" smtClean="0">
                <a:latin typeface="+mn-lt"/>
              </a:rPr>
              <a:t>Kapital</a:t>
            </a:r>
            <a:r>
              <a:rPr lang="de-AT" sz="3400" b="1" i="1" dirty="0" smtClean="0">
                <a:latin typeface="+mn-lt"/>
              </a:rPr>
              <a:t>zu</a:t>
            </a:r>
            <a:r>
              <a:rPr lang="de-AT" sz="3400" b="1" dirty="0" smtClean="0">
                <a:latin typeface="+mn-lt"/>
              </a:rPr>
              <a:t>fluss-Meldegesetz</a:t>
            </a:r>
            <a:endParaRPr lang="de-DE" sz="3400" b="1" dirty="0">
              <a:latin typeface="+mn-lt"/>
            </a:endParaRPr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Zuflüsse von zumindest 50.000 </a:t>
            </a:r>
            <a:r>
              <a:rPr lang="de-AT" dirty="0" smtClean="0"/>
              <a:t>Euro </a:t>
            </a:r>
          </a:p>
          <a:p>
            <a:r>
              <a:rPr lang="de-AT" dirty="0" smtClean="0"/>
              <a:t>auf </a:t>
            </a:r>
            <a:r>
              <a:rPr lang="de-AT" dirty="0"/>
              <a:t>Konten und Depots von natürlichen Personen und von liechtensteinischen Stiftungen und stiftungsähnlichen </a:t>
            </a:r>
            <a:r>
              <a:rPr lang="de-AT" dirty="0" smtClean="0"/>
              <a:t>Anstalten bei </a:t>
            </a:r>
            <a:r>
              <a:rPr lang="de-AT" dirty="0"/>
              <a:t>österreichischen Instituten, </a:t>
            </a:r>
            <a:r>
              <a:rPr lang="de-AT" dirty="0" smtClean="0"/>
              <a:t>die 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AT" dirty="0" smtClean="0"/>
              <a:t>bezüglich </a:t>
            </a:r>
            <a:r>
              <a:rPr lang="de-AT" dirty="0"/>
              <a:t>der Schweiz im Zeitraum zwischen 1. 7. 2011 und 31. 12. 2012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AT" dirty="0"/>
              <a:t>bezüglich Liechtensteins im Zeitraum zwischen 1. 1. 2012 und 31. 12. </a:t>
            </a:r>
            <a:r>
              <a:rPr lang="de-AT" dirty="0" smtClean="0"/>
              <a:t>2013 erfolgt </a:t>
            </a:r>
            <a:r>
              <a:rPr lang="de-AT" dirty="0"/>
              <a:t>sind. </a:t>
            </a:r>
            <a:endParaRPr lang="de-AT" dirty="0" smtClean="0"/>
          </a:p>
          <a:p>
            <a:pPr marL="457200" lvl="1" indent="0">
              <a:buNone/>
            </a:pPr>
            <a:r>
              <a:rPr lang="de-AT" sz="2000" i="1" dirty="0" smtClean="0"/>
              <a:t>[Rückwirkung durch Verfassungsbestimmung abgesichert]</a:t>
            </a:r>
            <a:endParaRPr lang="de-AT" sz="2000" i="1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 sz="1100" b="1" i="1">
                <a:solidFill>
                  <a:schemeClr val="tx1"/>
                </a:solidFill>
              </a:defRPr>
            </a:lvl1pPr>
          </a:lstStyle>
          <a:p>
            <a:r>
              <a:rPr lang="de-DE" sz="800" b="0" dirty="0" smtClean="0"/>
              <a:t>www.rbp.at</a:t>
            </a:r>
            <a:endParaRPr lang="de-DE" sz="800" b="0" dirty="0"/>
          </a:p>
        </p:txBody>
      </p:sp>
    </p:spTree>
    <p:extLst>
      <p:ext uri="{BB962C8B-B14F-4D97-AF65-F5344CB8AC3E}">
        <p14:creationId xmlns:p14="http://schemas.microsoft.com/office/powerpoint/2010/main" val="103827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2551" y="276225"/>
            <a:ext cx="10429103" cy="952501"/>
          </a:xfrm>
        </p:spPr>
        <p:txBody>
          <a:bodyPr/>
          <a:lstStyle/>
          <a:p>
            <a:r>
              <a:rPr lang="de-AT" sz="3600" dirty="0" smtClean="0"/>
              <a:t>Betrugsbekämpfung / </a:t>
            </a:r>
            <a:r>
              <a:rPr lang="de-AT" sz="3400" b="1" dirty="0" smtClean="0">
                <a:latin typeface="+mn-lt"/>
              </a:rPr>
              <a:t>Kapital</a:t>
            </a:r>
            <a:r>
              <a:rPr lang="de-AT" sz="3400" b="1" i="1" dirty="0" smtClean="0">
                <a:latin typeface="+mn-lt"/>
              </a:rPr>
              <a:t>ab</a:t>
            </a:r>
            <a:r>
              <a:rPr lang="de-AT" sz="3400" b="1" dirty="0" smtClean="0">
                <a:latin typeface="+mn-lt"/>
              </a:rPr>
              <a:t>fluss-Meldegesetz</a:t>
            </a:r>
            <a:endParaRPr lang="de-DE" sz="3400" b="1" dirty="0">
              <a:latin typeface="+mn-lt"/>
            </a:endParaRPr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>
          <a:xfrm>
            <a:off x="838200" y="1428750"/>
            <a:ext cx="10515600" cy="4748213"/>
          </a:xfrm>
        </p:spPr>
        <p:txBody>
          <a:bodyPr>
            <a:normAutofit/>
          </a:bodyPr>
          <a:lstStyle/>
          <a:p>
            <a:r>
              <a:rPr lang="de-AT" dirty="0" smtClean="0"/>
              <a:t>Meldepflicht für Kreditinstitute über Kapitalabflüsse </a:t>
            </a:r>
            <a:r>
              <a:rPr lang="de-AT" dirty="0"/>
              <a:t>über 50.000 € ab dem 1. März 2015 </a:t>
            </a:r>
            <a:r>
              <a:rPr lang="de-AT" dirty="0" smtClean="0"/>
              <a:t>an das BMF, </a:t>
            </a:r>
            <a:endParaRPr lang="de-AT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AT" dirty="0" smtClean="0"/>
              <a:t>Insbesondere über Auszahlungen </a:t>
            </a:r>
            <a:r>
              <a:rPr lang="de-AT" dirty="0"/>
              <a:t>und Überweisungen von Sicht-, Termin- und </a:t>
            </a:r>
            <a:r>
              <a:rPr lang="de-AT" dirty="0" smtClean="0"/>
              <a:t>Spareinlagen, die </a:t>
            </a:r>
            <a:r>
              <a:rPr lang="de-AT" dirty="0"/>
              <a:t>Übertragung von Wertpapieren mittels Schenkung im Inland sowie die </a:t>
            </a:r>
            <a:r>
              <a:rPr lang="de-AT" dirty="0" smtClean="0"/>
              <a:t>Verlagerung von </a:t>
            </a:r>
            <a:r>
              <a:rPr lang="de-AT" dirty="0"/>
              <a:t>Wertpapieren in ausländische Depots </a:t>
            </a:r>
            <a:endParaRPr lang="de-AT" dirty="0" smtClean="0"/>
          </a:p>
          <a:p>
            <a:pPr lvl="1">
              <a:buFont typeface="Symbol" panose="05050102010706020507" pitchFamily="18" charset="2"/>
              <a:buChar char="-"/>
            </a:pPr>
            <a:r>
              <a:rPr lang="de-AT" dirty="0" smtClean="0"/>
              <a:t>Meldung auch dann, wenn die 50.000 </a:t>
            </a:r>
            <a:r>
              <a:rPr lang="de-AT" dirty="0"/>
              <a:t>€-Grenze in mehreren Vorgängen überschritten wird, sofern zwischen den </a:t>
            </a:r>
            <a:r>
              <a:rPr lang="de-AT" dirty="0" smtClean="0"/>
              <a:t>Transaktionen eine </a:t>
            </a:r>
            <a:r>
              <a:rPr lang="de-AT" dirty="0"/>
              <a:t>Verbindung offenkundig ist. Geschäftskonten sind von der Meldepflicht nicht betroffen</a:t>
            </a:r>
            <a:r>
              <a:rPr lang="de-AT" dirty="0" smtClean="0"/>
              <a:t>.</a:t>
            </a:r>
          </a:p>
          <a:p>
            <a:r>
              <a:rPr lang="de-AT" b="1" i="1" dirty="0"/>
              <a:t>Ausgenommen</a:t>
            </a:r>
            <a:r>
              <a:rPr lang="de-AT" i="1" dirty="0"/>
              <a:t> </a:t>
            </a:r>
            <a:r>
              <a:rPr lang="de-AT" dirty="0" smtClean="0"/>
              <a:t>sind </a:t>
            </a:r>
            <a:r>
              <a:rPr lang="de-AT" dirty="0"/>
              <a:t>Kapitalabflüsse </a:t>
            </a:r>
            <a:r>
              <a:rPr lang="de-AT" dirty="0" smtClean="0"/>
              <a:t>von Geschäftskonten </a:t>
            </a:r>
            <a:r>
              <a:rPr lang="de-AT" dirty="0"/>
              <a:t>von </a:t>
            </a:r>
            <a:r>
              <a:rPr lang="de-AT" dirty="0" smtClean="0"/>
              <a:t>Unternehmern </a:t>
            </a:r>
            <a:r>
              <a:rPr lang="de-AT" dirty="0"/>
              <a:t>und von Anderkonten von Rechtsanwälten, Notaren </a:t>
            </a:r>
            <a:r>
              <a:rPr lang="de-AT" dirty="0" smtClean="0"/>
              <a:t>oder Wirtschaftstreuhändern</a:t>
            </a:r>
            <a:r>
              <a:rPr lang="de-AT" dirty="0"/>
              <a:t>. </a:t>
            </a:r>
            <a:endParaRPr lang="de-AT" dirty="0" smtClean="0"/>
          </a:p>
          <a:p>
            <a:pPr marL="457200" lvl="2" indent="0">
              <a:spcBef>
                <a:spcPts val="1000"/>
              </a:spcBef>
              <a:buNone/>
            </a:pPr>
            <a:r>
              <a:rPr lang="de-AT" sz="1600" i="1" dirty="0"/>
              <a:t>[Rückwirkung durch Verfassungsbestimmung abgesichert]</a:t>
            </a:r>
          </a:p>
          <a:p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 sz="1100" b="1" i="1">
                <a:solidFill>
                  <a:schemeClr val="tx1"/>
                </a:solidFill>
              </a:defRPr>
            </a:lvl1pPr>
          </a:lstStyle>
          <a:p>
            <a:r>
              <a:rPr lang="de-DE" sz="800" b="0" dirty="0" smtClean="0"/>
              <a:t>www.rbp.at</a:t>
            </a:r>
            <a:endParaRPr lang="de-DE" sz="800" b="0" dirty="0"/>
          </a:p>
        </p:txBody>
      </p:sp>
    </p:spTree>
    <p:extLst>
      <p:ext uri="{BB962C8B-B14F-4D97-AF65-F5344CB8AC3E}">
        <p14:creationId xmlns:p14="http://schemas.microsoft.com/office/powerpoint/2010/main" val="3867388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0522" y="50897"/>
            <a:ext cx="10515600" cy="1325563"/>
          </a:xfrm>
        </p:spPr>
        <p:txBody>
          <a:bodyPr/>
          <a:lstStyle/>
          <a:p>
            <a:r>
              <a:rPr lang="de-AT" dirty="0" smtClean="0"/>
              <a:t>Koordinaten</a:t>
            </a:r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2168849" y="1595720"/>
            <a:ext cx="965217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Univ. </a:t>
            </a:r>
            <a:r>
              <a:rPr lang="de-AT" dirty="0" err="1" smtClean="0"/>
              <a:t>Lekt</a:t>
            </a:r>
            <a:r>
              <a:rPr lang="de-AT" smtClean="0"/>
              <a:t>. Dr</a:t>
            </a:r>
            <a:r>
              <a:rPr lang="de-AT" dirty="0" smtClean="0"/>
              <a:t>. </a:t>
            </a:r>
            <a:r>
              <a:rPr lang="de-AT" dirty="0" err="1" smtClean="0"/>
              <a:t>iur</a:t>
            </a:r>
            <a:r>
              <a:rPr lang="de-AT" dirty="0" smtClean="0"/>
              <a:t>. BRAUNER Peter</a:t>
            </a:r>
          </a:p>
          <a:p>
            <a:r>
              <a:rPr lang="de-AT" dirty="0" smtClean="0"/>
              <a:t>Steuer- und Unternehmensberater,</a:t>
            </a:r>
          </a:p>
          <a:p>
            <a:r>
              <a:rPr lang="de-AT" dirty="0" smtClean="0"/>
              <a:t>Mitglied des Fachsenats für Steuerrecht der Kammer der Wirtschaftstreuhänder</a:t>
            </a:r>
            <a:endParaRPr lang="de-AT" dirty="0"/>
          </a:p>
          <a:p>
            <a:r>
              <a:rPr lang="de-AT" dirty="0" smtClean="0"/>
              <a:t>brauner@rbp.at</a:t>
            </a:r>
          </a:p>
          <a:p>
            <a:endParaRPr lang="de-AT" dirty="0"/>
          </a:p>
          <a:p>
            <a:endParaRPr lang="de-AT" dirty="0"/>
          </a:p>
          <a:p>
            <a:r>
              <a:rPr lang="de-AT" dirty="0" smtClean="0"/>
              <a:t>Mag. </a:t>
            </a:r>
            <a:r>
              <a:rPr lang="de-AT" dirty="0" err="1"/>
              <a:t>i</a:t>
            </a:r>
            <a:r>
              <a:rPr lang="de-AT" dirty="0" err="1" smtClean="0"/>
              <a:t>ur</a:t>
            </a:r>
            <a:r>
              <a:rPr lang="de-AT" dirty="0" smtClean="0"/>
              <a:t>. RITTER Gernot, LL.M. (IT-Recht)</a:t>
            </a:r>
          </a:p>
          <a:p>
            <a:r>
              <a:rPr lang="de-AT" dirty="0" smtClean="0"/>
              <a:t>Steuerberater,</a:t>
            </a:r>
          </a:p>
          <a:p>
            <a:r>
              <a:rPr lang="de-AT" dirty="0"/>
              <a:t>Mitglied des Fachsenats für </a:t>
            </a:r>
            <a:r>
              <a:rPr lang="de-AT" dirty="0" smtClean="0"/>
              <a:t>Datenverarbeitung der Kammer der Wirtschaftstreuhänder,</a:t>
            </a:r>
          </a:p>
          <a:p>
            <a:r>
              <a:rPr lang="de-AT" dirty="0" smtClean="0"/>
              <a:t>LVP der KWT </a:t>
            </a:r>
            <a:r>
              <a:rPr lang="de-AT" dirty="0" err="1" smtClean="0"/>
              <a:t>Bgld</a:t>
            </a:r>
            <a:endParaRPr lang="de-AT" dirty="0" smtClean="0"/>
          </a:p>
          <a:p>
            <a:r>
              <a:rPr lang="de-AT" dirty="0" smtClean="0"/>
              <a:t>ritter@rbp.at</a:t>
            </a:r>
          </a:p>
          <a:p>
            <a:endParaRPr lang="de-AT" dirty="0"/>
          </a:p>
          <a:p>
            <a:endParaRPr lang="de-AT" dirty="0" smtClean="0"/>
          </a:p>
          <a:p>
            <a:pPr algn="r"/>
            <a:endParaRPr lang="de-AT" b="1" i="1" dirty="0" smtClean="0"/>
          </a:p>
          <a:p>
            <a:pPr algn="r"/>
            <a:endParaRPr lang="de-AT" b="1" i="1" dirty="0"/>
          </a:p>
          <a:p>
            <a:pPr algn="r"/>
            <a:endParaRPr lang="de-AT" b="1" i="1" dirty="0" smtClean="0"/>
          </a:p>
          <a:p>
            <a:endParaRPr lang="de-AT" dirty="0" smtClean="0"/>
          </a:p>
          <a:p>
            <a:endParaRPr lang="de-AT" dirty="0"/>
          </a:p>
        </p:txBody>
      </p:sp>
      <p:pic>
        <p:nvPicPr>
          <p:cNvPr id="1026" name="Picture 2" descr="http://www.rbp.at/fileadmin/_processed_/csm_RITTER_Gernot_859888bbb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1355" y="3080165"/>
            <a:ext cx="1029534" cy="1281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rbp.at/fileadmin/_processed_/csm_brauner_peter_portrait_fec7d5aa8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786" y="1491995"/>
            <a:ext cx="1029536" cy="1281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Grafik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0995" y="5594985"/>
            <a:ext cx="800100" cy="800100"/>
          </a:xfrm>
          <a:prstGeom prst="rect">
            <a:avLst/>
          </a:prstGeom>
        </p:spPr>
      </p:pic>
      <p:pic>
        <p:nvPicPr>
          <p:cNvPr id="2050" name="Picture 2" descr="Image result for pdf pfeil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0995" y="4835750"/>
            <a:ext cx="649605" cy="6496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997786" y="5302792"/>
            <a:ext cx="4114800" cy="365125"/>
          </a:xfrm>
        </p:spPr>
        <p:txBody>
          <a:bodyPr/>
          <a:lstStyle>
            <a:lvl1pPr>
              <a:defRPr sz="1100" b="1" i="1">
                <a:solidFill>
                  <a:schemeClr val="tx1"/>
                </a:solidFill>
              </a:defRPr>
            </a:lvl1pPr>
          </a:lstStyle>
          <a:p>
            <a:r>
              <a:rPr lang="de-DE" sz="3600" b="0" dirty="0" smtClean="0">
                <a:solidFill>
                  <a:schemeClr val="accent1">
                    <a:lumMod val="75000"/>
                  </a:schemeClr>
                </a:solidFill>
              </a:rPr>
              <a:t>www.rbp.at</a:t>
            </a:r>
            <a:r>
              <a:rPr lang="de-DE" sz="3600" i="0" dirty="0" smtClean="0"/>
              <a:t> </a:t>
            </a:r>
            <a:endParaRPr lang="de-DE" sz="3600" i="0" dirty="0"/>
          </a:p>
        </p:txBody>
      </p:sp>
    </p:spTree>
    <p:extLst>
      <p:ext uri="{BB962C8B-B14F-4D97-AF65-F5344CB8AC3E}">
        <p14:creationId xmlns:p14="http://schemas.microsoft.com/office/powerpoint/2010/main" val="3669267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282881" cy="833480"/>
          </a:xfrm>
        </p:spPr>
        <p:txBody>
          <a:bodyPr/>
          <a:lstStyle/>
          <a:p>
            <a:r>
              <a:rPr lang="de-AT" sz="3600" dirty="0" smtClean="0"/>
              <a:t>Rechtsquellen</a:t>
            </a:r>
            <a:endParaRPr lang="de-DE" sz="3000" b="1" dirty="0">
              <a:latin typeface="+mn-lt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 sz="1100" b="1" i="1">
                <a:solidFill>
                  <a:schemeClr val="tx1"/>
                </a:solidFill>
              </a:defRPr>
            </a:lvl1pPr>
          </a:lstStyle>
          <a:p>
            <a:r>
              <a:rPr lang="de-DE" sz="800" b="0" dirty="0" smtClean="0"/>
              <a:t>www.rbp.at</a:t>
            </a:r>
            <a:endParaRPr lang="de-DE" sz="800" b="0" dirty="0"/>
          </a:p>
        </p:txBody>
      </p:sp>
      <p:sp>
        <p:nvSpPr>
          <p:cNvPr id="10" name="Inhaltsplatzhalter 2"/>
          <p:cNvSpPr>
            <a:spLocks noGrp="1"/>
          </p:cNvSpPr>
          <p:nvPr>
            <p:ph idx="1"/>
          </p:nvPr>
        </p:nvSpPr>
        <p:spPr>
          <a:xfrm>
            <a:off x="721840" y="1447939"/>
            <a:ext cx="10515600" cy="3928311"/>
          </a:xfrm>
        </p:spPr>
        <p:txBody>
          <a:bodyPr>
            <a:normAutofit fontScale="85000" lnSpcReduction="20000"/>
          </a:bodyPr>
          <a:lstStyle/>
          <a:p>
            <a:r>
              <a:rPr lang="de-AT" dirty="0" smtClean="0"/>
              <a:t>Gesetzesänderungen </a:t>
            </a:r>
            <a:r>
              <a:rPr lang="de-AT" dirty="0" err="1" smtClean="0"/>
              <a:t>iRd</a:t>
            </a:r>
            <a:r>
              <a:rPr lang="de-AT" dirty="0" smtClean="0"/>
              <a:t> StRefG 2015/2016, veröffentlicht im </a:t>
            </a:r>
            <a:r>
              <a:rPr lang="de-AT" dirty="0" smtClean="0">
                <a:hlinkClick r:id="rId2"/>
              </a:rPr>
              <a:t>BGBl. I 118/2015</a:t>
            </a:r>
            <a:r>
              <a:rPr lang="de-AT" dirty="0" smtClean="0"/>
              <a:t>, dazu </a:t>
            </a:r>
            <a:r>
              <a:rPr lang="de-AT" dirty="0" smtClean="0">
                <a:hlinkClick r:id="rId3"/>
              </a:rPr>
              <a:t>ErlBem</a:t>
            </a:r>
            <a:endParaRPr lang="de-AT" dirty="0" smtClean="0"/>
          </a:p>
          <a:p>
            <a:endParaRPr lang="de-AT" dirty="0"/>
          </a:p>
          <a:p>
            <a:r>
              <a:rPr lang="de-AT" dirty="0" smtClean="0"/>
              <a:t>Sachbezugswerteverordnung</a:t>
            </a:r>
            <a:r>
              <a:rPr lang="de-AT" dirty="0"/>
              <a:t>, geändert per </a:t>
            </a:r>
            <a:r>
              <a:rPr lang="de-AT" dirty="0">
                <a:hlinkClick r:id="rId4"/>
              </a:rPr>
              <a:t>BGBl. II Nr. </a:t>
            </a:r>
            <a:r>
              <a:rPr lang="de-AT" dirty="0" smtClean="0">
                <a:hlinkClick r:id="rId4"/>
              </a:rPr>
              <a:t>243/2015</a:t>
            </a:r>
            <a:endParaRPr lang="de-AT" dirty="0" smtClean="0"/>
          </a:p>
          <a:p>
            <a:endParaRPr lang="de-AT" dirty="0"/>
          </a:p>
          <a:p>
            <a:r>
              <a:rPr lang="de-AT" dirty="0"/>
              <a:t>„Bankenpaket“ – </a:t>
            </a:r>
            <a:r>
              <a:rPr lang="de-AT" dirty="0">
                <a:hlinkClick r:id="rId5"/>
              </a:rPr>
              <a:t>BGBl I 116/2015</a:t>
            </a:r>
            <a:r>
              <a:rPr lang="de-AT" dirty="0"/>
              <a:t>, dazu </a:t>
            </a:r>
            <a:r>
              <a:rPr lang="de-AT" dirty="0">
                <a:hlinkClick r:id="rId6"/>
              </a:rPr>
              <a:t>ErlBem</a:t>
            </a:r>
            <a:r>
              <a:rPr lang="de-AT" dirty="0" smtClean="0"/>
              <a:t/>
            </a:r>
            <a:br>
              <a:rPr lang="de-AT" dirty="0" smtClean="0"/>
            </a:br>
            <a:endParaRPr lang="de-AT" dirty="0" smtClean="0"/>
          </a:p>
          <a:p>
            <a:r>
              <a:rPr lang="de-AT" dirty="0" smtClean="0"/>
              <a:t>Barumsatzverordnung 2015 - </a:t>
            </a:r>
            <a:r>
              <a:rPr lang="de-AT" dirty="0" err="1"/>
              <a:t>BarUV</a:t>
            </a:r>
            <a:r>
              <a:rPr lang="de-AT" dirty="0"/>
              <a:t> 2015, veröffentlicht im </a:t>
            </a:r>
            <a:r>
              <a:rPr lang="de-AT" dirty="0" smtClean="0">
                <a:hlinkClick r:id="rId7"/>
              </a:rPr>
              <a:t>BGBl. II 247/2015</a:t>
            </a:r>
            <a:r>
              <a:rPr lang="de-AT" dirty="0" smtClean="0"/>
              <a:t> , dazu keine dezidierten Materialien</a:t>
            </a:r>
            <a:br>
              <a:rPr lang="de-AT" dirty="0" smtClean="0"/>
            </a:br>
            <a:endParaRPr lang="de-AT" sz="1800" dirty="0" smtClean="0"/>
          </a:p>
          <a:p>
            <a:r>
              <a:rPr lang="de-AT" dirty="0"/>
              <a:t>Registrierkassensicherheitsverordnung, </a:t>
            </a:r>
            <a:r>
              <a:rPr lang="de-AT" dirty="0" smtClean="0">
                <a:hlinkClick r:id="rId8"/>
              </a:rPr>
              <a:t>RKSV</a:t>
            </a:r>
            <a:r>
              <a:rPr lang="de-AT" dirty="0" smtClean="0"/>
              <a:t>, derzeit im Notifikationsverfahren, dazu </a:t>
            </a:r>
            <a:r>
              <a:rPr lang="de-AT" dirty="0" smtClean="0">
                <a:hlinkClick r:id="rId9"/>
              </a:rPr>
              <a:t>ErlBem</a:t>
            </a:r>
            <a:endParaRPr lang="de-AT" dirty="0" smtClean="0"/>
          </a:p>
          <a:p>
            <a:pPr marL="0" indent="0">
              <a:buNone/>
            </a:pPr>
            <a:endParaRPr lang="de-AT" dirty="0" smtClean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4925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282881" cy="833480"/>
          </a:xfrm>
        </p:spPr>
        <p:txBody>
          <a:bodyPr/>
          <a:lstStyle/>
          <a:p>
            <a:r>
              <a:rPr lang="de-AT" sz="3600" dirty="0" smtClean="0"/>
              <a:t>Ertragsteuern / </a:t>
            </a:r>
            <a:r>
              <a:rPr lang="de-AT" sz="2800" dirty="0" smtClean="0"/>
              <a:t>Einkommensteuer / </a:t>
            </a:r>
            <a:r>
              <a:rPr lang="de-AT" sz="3600" b="1" dirty="0" smtClean="0">
                <a:latin typeface="+mn-lt"/>
              </a:rPr>
              <a:t>Tarif</a:t>
            </a:r>
            <a:endParaRPr lang="de-DE" sz="3600" b="1" dirty="0">
              <a:latin typeface="+mn-lt"/>
            </a:endParaRPr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>
          <a:xfrm>
            <a:off x="838200" y="1272746"/>
            <a:ext cx="10515600" cy="4904217"/>
          </a:xfrm>
        </p:spPr>
        <p:txBody>
          <a:bodyPr/>
          <a:lstStyle/>
          <a:p>
            <a:pPr marL="0" indent="0">
              <a:buNone/>
            </a:pPr>
            <a:r>
              <a:rPr lang="de-AT" dirty="0"/>
              <a:t> </a:t>
            </a:r>
            <a:r>
              <a:rPr lang="de-AT" dirty="0" smtClean="0"/>
              <a:t> Steuertarif </a:t>
            </a:r>
            <a:r>
              <a:rPr lang="de-AT" dirty="0"/>
              <a:t>a</a:t>
            </a:r>
            <a:r>
              <a:rPr lang="de-AT" dirty="0" smtClean="0"/>
              <a:t>ktuell		       Steuertarif NEU</a:t>
            </a:r>
          </a:p>
          <a:p>
            <a:pPr marL="457200" lvl="1" indent="0">
              <a:buNone/>
            </a:pPr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 sz="1100" b="1" i="1">
                <a:solidFill>
                  <a:schemeClr val="tx1"/>
                </a:solidFill>
              </a:defRPr>
            </a:lvl1pPr>
          </a:lstStyle>
          <a:p>
            <a:r>
              <a:rPr lang="de-DE" sz="800" b="0" dirty="0" smtClean="0"/>
              <a:t>www.rbp.at</a:t>
            </a:r>
            <a:endParaRPr lang="de-DE" sz="800" b="0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4222781"/>
              </p:ext>
            </p:extLst>
          </p:nvPr>
        </p:nvGraphicFramePr>
        <p:xfrm>
          <a:off x="1062167" y="2278685"/>
          <a:ext cx="2916708" cy="2367456"/>
        </p:xfrm>
        <a:graphic>
          <a:graphicData uri="http://schemas.openxmlformats.org/drawingml/2006/table">
            <a:tbl>
              <a:tblPr/>
              <a:tblGrid>
                <a:gridCol w="972236"/>
                <a:gridCol w="972236"/>
                <a:gridCol w="972236"/>
              </a:tblGrid>
              <a:tr h="345930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de-AT" sz="1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Tarifstufe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</a:tr>
              <a:tr h="670239">
                <a:tc>
                  <a:txBody>
                    <a:bodyPr/>
                    <a:lstStyle/>
                    <a:p>
                      <a:pPr algn="ctr" fontAlgn="b"/>
                      <a:r>
                        <a:rPr lang="de-AT" sz="1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über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bis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Steuer-satz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35119">
                <a:tc>
                  <a:txBody>
                    <a:bodyPr/>
                    <a:lstStyle/>
                    <a:p>
                      <a:pPr algn="ctr" fontAlgn="b"/>
                      <a:r>
                        <a:rPr lang="de-A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119">
                <a:tc>
                  <a:txBody>
                    <a:bodyPr/>
                    <a:lstStyle/>
                    <a:p>
                      <a:pPr algn="ctr" fontAlgn="b"/>
                      <a:r>
                        <a:rPr lang="de-A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25.000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119">
                <a:tc>
                  <a:txBody>
                    <a:bodyPr/>
                    <a:lstStyle/>
                    <a:p>
                      <a:pPr algn="ctr" fontAlgn="b"/>
                      <a:r>
                        <a:rPr lang="de-A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25.000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60.000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43,21%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930">
                <a:tc>
                  <a:txBody>
                    <a:bodyPr/>
                    <a:lstStyle/>
                    <a:p>
                      <a:pPr algn="ctr" fontAlgn="b"/>
                      <a:r>
                        <a:rPr lang="de-A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60.000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3026862"/>
              </p:ext>
            </p:extLst>
          </p:nvPr>
        </p:nvGraphicFramePr>
        <p:xfrm>
          <a:off x="6096000" y="1995484"/>
          <a:ext cx="3925330" cy="3589769"/>
        </p:xfrm>
        <a:graphic>
          <a:graphicData uri="http://schemas.openxmlformats.org/drawingml/2006/table">
            <a:tbl>
              <a:tblPr/>
              <a:tblGrid>
                <a:gridCol w="1032158"/>
                <a:gridCol w="1067346"/>
                <a:gridCol w="922687"/>
                <a:gridCol w="410518"/>
                <a:gridCol w="492621"/>
              </a:tblGrid>
              <a:tr h="381636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de-AT" sz="1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Tarifstufe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b"/>
                      <a:r>
                        <a:rPr lang="de-AT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Anzahl Personen je Stufe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</a:tr>
              <a:tr h="739420">
                <a:tc>
                  <a:txBody>
                    <a:bodyPr/>
                    <a:lstStyle/>
                    <a:p>
                      <a:pPr algn="ctr" fontAlgn="b"/>
                      <a:r>
                        <a:rPr lang="de-AT" sz="1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über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bis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Steuer-satz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</a:tr>
              <a:tr h="369711">
                <a:tc>
                  <a:txBody>
                    <a:bodyPr/>
                    <a:lstStyle/>
                    <a:p>
                      <a:pPr algn="ctr" fontAlgn="b"/>
                      <a:r>
                        <a:rPr lang="de-AT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Mio.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711">
                <a:tc>
                  <a:txBody>
                    <a:bodyPr/>
                    <a:lstStyle/>
                    <a:p>
                      <a:pPr algn="ctr" fontAlgn="b"/>
                      <a:r>
                        <a:rPr lang="de-AT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Mio.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711">
                <a:tc>
                  <a:txBody>
                    <a:bodyPr/>
                    <a:lstStyle/>
                    <a:p>
                      <a:pPr algn="ctr" fontAlgn="b"/>
                      <a:r>
                        <a:rPr lang="de-AT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31.000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Mio.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636">
                <a:tc>
                  <a:txBody>
                    <a:bodyPr/>
                    <a:lstStyle/>
                    <a:p>
                      <a:pPr algn="ctr" fontAlgn="b"/>
                      <a:r>
                        <a:rPr lang="de-AT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31.000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60.000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Mio.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784">
                <a:tc>
                  <a:txBody>
                    <a:bodyPr/>
                    <a:lstStyle/>
                    <a:p>
                      <a:pPr algn="ctr" fontAlgn="b"/>
                      <a:r>
                        <a:rPr lang="de-AT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60.000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90.000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Mio.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711">
                <a:tc>
                  <a:txBody>
                    <a:bodyPr/>
                    <a:lstStyle/>
                    <a:p>
                      <a:pPr algn="ctr" fontAlgn="b"/>
                      <a:r>
                        <a:rPr lang="de-AT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90.000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Mio.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449">
                <a:tc>
                  <a:txBody>
                    <a:bodyPr/>
                    <a:lstStyle/>
                    <a:p>
                      <a:pPr algn="l" fontAlgn="b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Gesamt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Mio.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  <p:sp>
        <p:nvSpPr>
          <p:cNvPr id="9" name="Eingekerbter Richtungspfeil 8"/>
          <p:cNvSpPr/>
          <p:nvPr/>
        </p:nvSpPr>
        <p:spPr>
          <a:xfrm>
            <a:off x="4819135" y="3101546"/>
            <a:ext cx="484632" cy="840259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7331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159314" cy="821124"/>
          </a:xfrm>
        </p:spPr>
        <p:txBody>
          <a:bodyPr/>
          <a:lstStyle/>
          <a:p>
            <a:r>
              <a:rPr lang="de-AT" sz="3600" dirty="0" smtClean="0"/>
              <a:t>Ertragsteuern / </a:t>
            </a:r>
            <a:r>
              <a:rPr lang="de-AT" sz="2800" dirty="0" smtClean="0"/>
              <a:t>Einkommensteuer / </a:t>
            </a:r>
            <a:r>
              <a:rPr lang="de-AT" sz="3600" b="1" dirty="0" smtClean="0">
                <a:latin typeface="+mn-lt"/>
              </a:rPr>
              <a:t>Tarif</a:t>
            </a:r>
            <a:endParaRPr lang="de-DE" sz="3600" b="1" dirty="0">
              <a:latin typeface="+mn-lt"/>
            </a:endParaRPr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>
          <a:xfrm>
            <a:off x="838200" y="1309816"/>
            <a:ext cx="10515600" cy="4867147"/>
          </a:xfrm>
        </p:spPr>
        <p:txBody>
          <a:bodyPr/>
          <a:lstStyle/>
          <a:p>
            <a:pPr marL="0" indent="0">
              <a:buNone/>
            </a:pPr>
            <a:r>
              <a:rPr lang="de-AT" sz="2400" i="1" dirty="0" smtClean="0"/>
              <a:t>Entlastung pro Jahr und monatlichem Einkommen </a:t>
            </a:r>
          </a:p>
          <a:p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 sz="1100" b="1" i="1">
                <a:solidFill>
                  <a:schemeClr val="tx1"/>
                </a:solidFill>
              </a:defRPr>
            </a:lvl1pPr>
          </a:lstStyle>
          <a:p>
            <a:r>
              <a:rPr lang="de-DE" sz="800" b="0" dirty="0" smtClean="0"/>
              <a:t>www.rbp.at</a:t>
            </a:r>
            <a:endParaRPr lang="de-DE" sz="800" b="0" dirty="0"/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6055426"/>
              </p:ext>
            </p:extLst>
          </p:nvPr>
        </p:nvGraphicFramePr>
        <p:xfrm>
          <a:off x="1272747" y="2001798"/>
          <a:ext cx="9230495" cy="3904735"/>
        </p:xfrm>
        <a:graphic>
          <a:graphicData uri="http://schemas.openxmlformats.org/drawingml/2006/table">
            <a:tbl>
              <a:tblPr/>
              <a:tblGrid>
                <a:gridCol w="1428419"/>
                <a:gridCol w="1338016"/>
                <a:gridCol w="1338016"/>
                <a:gridCol w="854341"/>
                <a:gridCol w="1396779"/>
                <a:gridCol w="1338016"/>
                <a:gridCol w="1536908"/>
              </a:tblGrid>
              <a:tr h="624576">
                <a:tc>
                  <a:txBody>
                    <a:bodyPr/>
                    <a:lstStyle/>
                    <a:p>
                      <a:pPr algn="ctr" fontAlgn="b"/>
                      <a:r>
                        <a:rPr lang="de-AT" sz="15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Brutto (monatlich)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Entlastung (jährlich)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Entlastung 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AT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Brutto (monatlich)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Entlastung (jährlich)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Entlastung 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407980">
                <a:tc>
                  <a:txBody>
                    <a:bodyPr/>
                    <a:lstStyle/>
                    <a:p>
                      <a:pPr algn="ctr" fontAlgn="b"/>
                      <a:r>
                        <a:rPr lang="de-A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1.200 €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174 €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5.000 €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1.385 €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07980">
                <a:tc>
                  <a:txBody>
                    <a:bodyPr/>
                    <a:lstStyle/>
                    <a:p>
                      <a:pPr algn="ctr" fontAlgn="b"/>
                      <a:r>
                        <a:rPr lang="de-A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1.500 €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485 €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5.500 €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1.458 €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07980">
                <a:tc>
                  <a:txBody>
                    <a:bodyPr/>
                    <a:lstStyle/>
                    <a:p>
                      <a:pPr algn="ctr" fontAlgn="b"/>
                      <a:r>
                        <a:rPr lang="de-A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2.000 €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882 €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6.000 €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1.569 €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07980">
                <a:tc>
                  <a:txBody>
                    <a:bodyPr/>
                    <a:lstStyle/>
                    <a:p>
                      <a:pPr algn="ctr" fontAlgn="b"/>
                      <a:r>
                        <a:rPr lang="de-A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2.500 €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956 €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6.500 €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1.689 €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07980">
                <a:tc>
                  <a:txBody>
                    <a:bodyPr/>
                    <a:lstStyle/>
                    <a:p>
                      <a:pPr algn="ctr" fontAlgn="b"/>
                      <a:r>
                        <a:rPr lang="de-A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3.000 €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1.318 €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7.000 €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1.809 €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07980">
                <a:tc>
                  <a:txBody>
                    <a:bodyPr/>
                    <a:lstStyle/>
                    <a:p>
                      <a:pPr algn="ctr" fontAlgn="b"/>
                      <a:r>
                        <a:rPr lang="de-A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3.500 €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1.497 €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7.500 €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1.292 €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07980">
                <a:tc>
                  <a:txBody>
                    <a:bodyPr/>
                    <a:lstStyle/>
                    <a:p>
                      <a:pPr algn="ctr" fontAlgn="b"/>
                      <a:r>
                        <a:rPr lang="de-A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4.000 €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1.557 €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8.000 €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2.049 €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24299">
                <a:tc>
                  <a:txBody>
                    <a:bodyPr/>
                    <a:lstStyle/>
                    <a:p>
                      <a:pPr algn="ctr" fontAlgn="b"/>
                      <a:r>
                        <a:rPr lang="de-A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4.500 €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1.616 €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8.500 €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2.143 €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925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082842" cy="739055"/>
          </a:xfrm>
        </p:spPr>
        <p:txBody>
          <a:bodyPr/>
          <a:lstStyle/>
          <a:p>
            <a:r>
              <a:rPr lang="de-AT" sz="3600" dirty="0" smtClean="0"/>
              <a:t>Ertragsteuern / </a:t>
            </a:r>
            <a:r>
              <a:rPr lang="de-AT" sz="2800" dirty="0" smtClean="0"/>
              <a:t>Einkommensteuer / </a:t>
            </a:r>
            <a:r>
              <a:rPr lang="de-AT" sz="3600" b="1" dirty="0" smtClean="0">
                <a:latin typeface="+mn-lt"/>
              </a:rPr>
              <a:t>Kapitalvermögen</a:t>
            </a:r>
            <a:endParaRPr lang="de-DE" sz="3600" b="1" dirty="0">
              <a:latin typeface="+mn-lt"/>
            </a:endParaRPr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>
          <a:xfrm>
            <a:off x="838200" y="1362974"/>
            <a:ext cx="10515600" cy="481398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AT" b="1" dirty="0" err="1" smtClean="0"/>
              <a:t>KESt</a:t>
            </a:r>
            <a:r>
              <a:rPr lang="de-AT" b="1" dirty="0" smtClean="0"/>
              <a:t>  wird auf 27,5% erhöht </a:t>
            </a:r>
            <a:r>
              <a:rPr lang="de-AT" dirty="0" smtClean="0"/>
              <a:t>(§ 27a </a:t>
            </a:r>
            <a:r>
              <a:rPr lang="de-AT" dirty="0" err="1" smtClean="0"/>
              <a:t>Abs</a:t>
            </a:r>
            <a:r>
              <a:rPr lang="de-AT" dirty="0" smtClean="0"/>
              <a:t> 1)</a:t>
            </a:r>
          </a:p>
          <a:p>
            <a:pPr>
              <a:buFontTx/>
              <a:buChar char="-"/>
            </a:pPr>
            <a:r>
              <a:rPr lang="de-AT" sz="2600" dirty="0" err="1" smtClean="0"/>
              <a:t>EndBestG</a:t>
            </a:r>
            <a:r>
              <a:rPr lang="de-AT" sz="2600" dirty="0" smtClean="0"/>
              <a:t>: Bandbreite von 20 bis 27,5%</a:t>
            </a:r>
          </a:p>
          <a:p>
            <a:pPr lvl="1"/>
            <a:r>
              <a:rPr lang="de-AT" sz="2700" b="1" dirty="0" smtClean="0"/>
              <a:t>Alle Kapitalprodukte </a:t>
            </a:r>
          </a:p>
          <a:p>
            <a:pPr marL="1136650" lvl="4" indent="0">
              <a:buNone/>
            </a:pPr>
            <a:r>
              <a:rPr lang="de-AT" sz="2200" dirty="0" smtClean="0"/>
              <a:t>wie Dividenden, Aktien, GmbH-Anteile, Anleihen, etc.</a:t>
            </a:r>
          </a:p>
          <a:p>
            <a:pPr lvl="1"/>
            <a:r>
              <a:rPr lang="de-AT" sz="2700" b="1" dirty="0" smtClean="0"/>
              <a:t>Nicht</a:t>
            </a:r>
          </a:p>
          <a:p>
            <a:pPr marL="914400" lvl="2" indent="0">
              <a:buNone/>
            </a:pPr>
            <a:r>
              <a:rPr lang="de-AT" sz="2200" dirty="0" smtClean="0"/>
              <a:t>Sparbücher, Konten</a:t>
            </a:r>
          </a:p>
          <a:p>
            <a:pPr marL="914400" lvl="2" indent="0">
              <a:buNone/>
            </a:pPr>
            <a:r>
              <a:rPr lang="de-AT" sz="2200" dirty="0" smtClean="0"/>
              <a:t>Körperschaften bleiben bei 25%</a:t>
            </a:r>
          </a:p>
          <a:p>
            <a:pPr marL="914400" lvl="2" indent="0">
              <a:buNone/>
            </a:pPr>
            <a:r>
              <a:rPr lang="de-AT" sz="2200" dirty="0" smtClean="0"/>
              <a:t>Zwischensteuer bei Privatstiftungen</a:t>
            </a:r>
          </a:p>
          <a:p>
            <a:pPr marL="0" lvl="1" indent="0">
              <a:buNone/>
            </a:pPr>
            <a:r>
              <a:rPr lang="de-AT" sz="2700" b="1" dirty="0" smtClean="0"/>
              <a:t>FOLGEN:</a:t>
            </a:r>
          </a:p>
          <a:p>
            <a:pPr lvl="1"/>
            <a:r>
              <a:rPr lang="de-AT" sz="2300" dirty="0" smtClean="0"/>
              <a:t>GmbH-Gesamtsteuerbelastung 45,6% (statt bisher 43,75%)</a:t>
            </a:r>
          </a:p>
          <a:p>
            <a:pPr lvl="1"/>
            <a:r>
              <a:rPr lang="de-AT" sz="2300" dirty="0" smtClean="0"/>
              <a:t>Verlustverrechnung im betrieblichen Bereich gegen andere Einkünfte mit 55% möglich (bisher 50%)</a:t>
            </a:r>
          </a:p>
          <a:p>
            <a:pPr lvl="1"/>
            <a:endParaRPr lang="de-AT" dirty="0" smtClean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 sz="1100" b="1" i="1">
                <a:solidFill>
                  <a:schemeClr val="tx1"/>
                </a:solidFill>
              </a:defRPr>
            </a:lvl1pPr>
          </a:lstStyle>
          <a:p>
            <a:r>
              <a:rPr lang="de-DE" sz="800" b="0" dirty="0" smtClean="0"/>
              <a:t>www.rbp.at</a:t>
            </a:r>
            <a:endParaRPr lang="de-DE" sz="800" b="0" dirty="0"/>
          </a:p>
        </p:txBody>
      </p:sp>
    </p:spTree>
    <p:extLst>
      <p:ext uri="{BB962C8B-B14F-4D97-AF65-F5344CB8AC3E}">
        <p14:creationId xmlns:p14="http://schemas.microsoft.com/office/powerpoint/2010/main" val="204925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72996"/>
            <a:ext cx="10171670" cy="766118"/>
          </a:xfrm>
        </p:spPr>
        <p:txBody>
          <a:bodyPr/>
          <a:lstStyle/>
          <a:p>
            <a:r>
              <a:rPr lang="de-AT" sz="3600" dirty="0" smtClean="0"/>
              <a:t>Ertragsteuern / </a:t>
            </a:r>
            <a:r>
              <a:rPr lang="de-AT" sz="2800" dirty="0" smtClean="0"/>
              <a:t>Einkommensteuer / </a:t>
            </a:r>
            <a:r>
              <a:rPr lang="de-AT" sz="3600" b="1" dirty="0" smtClean="0">
                <a:latin typeface="+mn-lt"/>
              </a:rPr>
              <a:t>Rechtsformvergleich</a:t>
            </a:r>
            <a:endParaRPr lang="de-DE" sz="3600" b="1" dirty="0">
              <a:latin typeface="+mn-lt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 sz="1100" b="1" i="1">
                <a:solidFill>
                  <a:schemeClr val="tx1"/>
                </a:solidFill>
              </a:defRPr>
            </a:lvl1pPr>
          </a:lstStyle>
          <a:p>
            <a:r>
              <a:rPr lang="de-DE" sz="800" b="0" dirty="0" smtClean="0"/>
              <a:t>www.rbp.at</a:t>
            </a:r>
            <a:endParaRPr lang="de-DE" sz="800" b="0" dirty="0"/>
          </a:p>
        </p:txBody>
      </p:sp>
      <p:graphicFrame>
        <p:nvGraphicFramePr>
          <p:cNvPr id="10" name="Tabel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8627943"/>
              </p:ext>
            </p:extLst>
          </p:nvPr>
        </p:nvGraphicFramePr>
        <p:xfrm>
          <a:off x="3064619" y="973627"/>
          <a:ext cx="5501865" cy="5325447"/>
        </p:xfrm>
        <a:graphic>
          <a:graphicData uri="http://schemas.openxmlformats.org/drawingml/2006/table">
            <a:tbl>
              <a:tblPr/>
              <a:tblGrid>
                <a:gridCol w="966429"/>
                <a:gridCol w="1119023"/>
                <a:gridCol w="890132"/>
                <a:gridCol w="67820"/>
                <a:gridCol w="67820"/>
                <a:gridCol w="1398779"/>
                <a:gridCol w="991862"/>
              </a:tblGrid>
              <a:tr h="253932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047" marR="6047" marT="6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de-AT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Einzelunternehmer</a:t>
                      </a:r>
                    </a:p>
                  </a:txBody>
                  <a:tcPr marL="6047" marR="6047" marT="6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38D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047" marR="6047" marT="6047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047" marR="6047" marT="6047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38DD5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de-AT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GmbH</a:t>
                      </a:r>
                    </a:p>
                  </a:txBody>
                  <a:tcPr marL="6047" marR="6047" marT="6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38D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</a:tr>
              <a:tr h="253932">
                <a:tc>
                  <a:txBody>
                    <a:bodyPr/>
                    <a:lstStyle/>
                    <a:p>
                      <a:pPr algn="l" fontAlgn="b"/>
                      <a:r>
                        <a:rPr lang="de-AT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Gewinn</a:t>
                      </a:r>
                    </a:p>
                  </a:txBody>
                  <a:tcPr marL="6047" marR="6047" marT="6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047" marR="6047" marT="6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100 000</a:t>
                      </a:r>
                    </a:p>
                  </a:txBody>
                  <a:tcPr marL="6047" marR="6047" marT="6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047" marR="6047" marT="6047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047" marR="6047" marT="6047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047" marR="6047" marT="6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100 000</a:t>
                      </a:r>
                    </a:p>
                  </a:txBody>
                  <a:tcPr marL="6047" marR="6047" marT="6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253932">
                <a:tc>
                  <a:txBody>
                    <a:bodyPr/>
                    <a:lstStyle/>
                    <a:p>
                      <a:pPr algn="l" fontAlgn="b"/>
                      <a:endParaRPr lang="de-AT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7" marR="6047" marT="6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7" marR="6047" marT="6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7" marR="6047" marT="6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047" marR="6047" marT="6047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047" marR="6047" marT="6047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GF-Bezug</a:t>
                      </a:r>
                    </a:p>
                  </a:txBody>
                  <a:tcPr marL="6047" marR="6047" marT="6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-48 000</a:t>
                      </a:r>
                    </a:p>
                  </a:txBody>
                  <a:tcPr marL="6047" marR="6047" marT="6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3932">
                <a:tc>
                  <a:txBody>
                    <a:bodyPr/>
                    <a:lstStyle/>
                    <a:p>
                      <a:pPr algn="l" fontAlgn="b"/>
                      <a:endParaRPr lang="de-AT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7" marR="6047" marT="6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7" marR="6047" marT="6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7" marR="6047" marT="6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047" marR="6047" marT="6047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047" marR="6047" marT="6047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LNK</a:t>
                      </a:r>
                    </a:p>
                  </a:txBody>
                  <a:tcPr marL="6047" marR="6047" marT="6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-3 792</a:t>
                      </a:r>
                    </a:p>
                  </a:txBody>
                  <a:tcPr marL="6047" marR="6047" marT="6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3932">
                <a:tc>
                  <a:txBody>
                    <a:bodyPr/>
                    <a:lstStyle/>
                    <a:p>
                      <a:pPr algn="l" fontAlgn="b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7" marR="6047" marT="6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GSVG</a:t>
                      </a:r>
                    </a:p>
                  </a:txBody>
                  <a:tcPr marL="6047" marR="6047" marT="6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-17 024</a:t>
                      </a:r>
                    </a:p>
                  </a:txBody>
                  <a:tcPr marL="6047" marR="6047" marT="6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047" marR="6047" marT="6047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047" marR="6047" marT="6047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7" marR="6047" marT="6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7" marR="6047" marT="6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6094">
                <a:tc>
                  <a:txBody>
                    <a:bodyPr/>
                    <a:lstStyle/>
                    <a:p>
                      <a:pPr algn="l" fontAlgn="b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7" marR="6047" marT="6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Grundfreibetrag</a:t>
                      </a:r>
                    </a:p>
                  </a:txBody>
                  <a:tcPr marL="6047" marR="6047" marT="6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-3 900</a:t>
                      </a:r>
                    </a:p>
                  </a:txBody>
                  <a:tcPr marL="6047" marR="6047" marT="6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047" marR="6047" marT="6047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047" marR="6047" marT="6047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7" marR="6047" marT="6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7" marR="6047" marT="6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3932">
                <a:tc>
                  <a:txBody>
                    <a:bodyPr/>
                    <a:lstStyle/>
                    <a:p>
                      <a:pPr algn="l" fontAlgn="b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7" marR="6047" marT="6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Basis ESt</a:t>
                      </a:r>
                    </a:p>
                  </a:txBody>
                  <a:tcPr marL="6047" marR="6047" marT="6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79 076</a:t>
                      </a:r>
                    </a:p>
                  </a:txBody>
                  <a:tcPr marL="6047" marR="6047" marT="6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047" marR="6047" marT="6047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047" marR="6047" marT="6047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Basis </a:t>
                      </a:r>
                      <a:r>
                        <a:rPr lang="de-AT" sz="15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KöSt</a:t>
                      </a:r>
                      <a:endParaRPr lang="de-AT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7" marR="6047" marT="6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48 208</a:t>
                      </a:r>
                    </a:p>
                  </a:txBody>
                  <a:tcPr marL="6047" marR="6047" marT="6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3932">
                <a:tc>
                  <a:txBody>
                    <a:bodyPr/>
                    <a:lstStyle/>
                    <a:p>
                      <a:pPr algn="l" fontAlgn="b"/>
                      <a:endParaRPr lang="de-AT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7" marR="6047" marT="6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7" marR="6047" marT="6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7" marR="6047" marT="6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047" marR="6047" marT="6047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047" marR="6047" marT="6047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KöSt</a:t>
                      </a:r>
                    </a:p>
                  </a:txBody>
                  <a:tcPr marL="6047" marR="6047" marT="6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-12 052</a:t>
                      </a:r>
                    </a:p>
                  </a:txBody>
                  <a:tcPr marL="6047" marR="6047" marT="6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3932">
                <a:tc>
                  <a:txBody>
                    <a:bodyPr/>
                    <a:lstStyle/>
                    <a:p>
                      <a:pPr algn="l" fontAlgn="b"/>
                      <a:endParaRPr lang="de-AT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7" marR="6047" marT="6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7" marR="6047" marT="6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7" marR="6047" marT="6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047" marR="6047" marT="6047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047" marR="6047" marT="6047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Basis KESt</a:t>
                      </a:r>
                    </a:p>
                  </a:txBody>
                  <a:tcPr marL="6047" marR="6047" marT="6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36 156</a:t>
                      </a:r>
                    </a:p>
                  </a:txBody>
                  <a:tcPr marL="6047" marR="6047" marT="6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3932">
                <a:tc>
                  <a:txBody>
                    <a:bodyPr/>
                    <a:lstStyle/>
                    <a:p>
                      <a:pPr algn="l" fontAlgn="b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7" marR="6047" marT="6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 2015</a:t>
                      </a:r>
                    </a:p>
                  </a:txBody>
                  <a:tcPr marL="6047" marR="6047" marT="6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-29 773</a:t>
                      </a:r>
                    </a:p>
                  </a:txBody>
                  <a:tcPr marL="6047" marR="6047" marT="6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047" marR="6047" marT="6047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047" marR="6047" marT="6047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KEST 2015</a:t>
                      </a:r>
                    </a:p>
                  </a:txBody>
                  <a:tcPr marL="6047" marR="6047" marT="6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-9 039</a:t>
                      </a:r>
                    </a:p>
                  </a:txBody>
                  <a:tcPr marL="6047" marR="6047" marT="6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0379">
                <a:tc>
                  <a:txBody>
                    <a:bodyPr/>
                    <a:lstStyle/>
                    <a:p>
                      <a:pPr algn="l" fontAlgn="b"/>
                      <a:endParaRPr lang="de-AT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7" marR="6047" marT="6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7" marR="6047" marT="6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7" marR="6047" marT="6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047" marR="6047" marT="6047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047" marR="6047" marT="6047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Belastung GF 2015</a:t>
                      </a:r>
                    </a:p>
                  </a:txBody>
                  <a:tcPr marL="6047" marR="6047" marT="6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-18 239</a:t>
                      </a:r>
                    </a:p>
                  </a:txBody>
                  <a:tcPr marL="6047" marR="6047" marT="6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3932">
                <a:tc gridSpan="2">
                  <a:txBody>
                    <a:bodyPr/>
                    <a:lstStyle/>
                    <a:p>
                      <a:pPr algn="l" fontAlgn="b"/>
                      <a:r>
                        <a:rPr lang="de-AT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Nettozufluss 2015</a:t>
                      </a:r>
                    </a:p>
                  </a:txBody>
                  <a:tcPr marL="6047" marR="6047" marT="6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53 203</a:t>
                      </a:r>
                    </a:p>
                  </a:txBody>
                  <a:tcPr marL="6047" marR="6047" marT="6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047" marR="6047" marT="6047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047" marR="6047" marT="6047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047" marR="6047" marT="6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56 878</a:t>
                      </a:r>
                    </a:p>
                  </a:txBody>
                  <a:tcPr marL="6047" marR="6047" marT="6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238213">
                <a:tc>
                  <a:txBody>
                    <a:bodyPr/>
                    <a:lstStyle/>
                    <a:p>
                      <a:pPr algn="l" fontAlgn="b"/>
                      <a:endParaRPr lang="de-AT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7" marR="6047" marT="6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7" marR="6047" marT="6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7" marR="6047" marT="6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047" marR="6047" marT="6047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047" marR="6047" marT="6047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7" marR="6047" marT="6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7" marR="6047" marT="6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3932">
                <a:tc>
                  <a:txBody>
                    <a:bodyPr/>
                    <a:lstStyle/>
                    <a:p>
                      <a:pPr algn="l" fontAlgn="b"/>
                      <a:endParaRPr lang="de-AT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7" marR="6047" marT="6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7" marR="6047" marT="6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7" marR="6047" marT="6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047" marR="6047" marT="6047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047" marR="6047" marT="6047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KESt 2016</a:t>
                      </a:r>
                    </a:p>
                  </a:txBody>
                  <a:tcPr marL="6047" marR="6047" marT="6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-9 943</a:t>
                      </a:r>
                    </a:p>
                  </a:txBody>
                  <a:tcPr marL="6047" marR="6047" marT="6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0379">
                <a:tc>
                  <a:txBody>
                    <a:bodyPr/>
                    <a:lstStyle/>
                    <a:p>
                      <a:pPr algn="l" fontAlgn="b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7" marR="6047" marT="6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 2016</a:t>
                      </a:r>
                    </a:p>
                  </a:txBody>
                  <a:tcPr marL="6047" marR="6047" marT="6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-27 636</a:t>
                      </a:r>
                    </a:p>
                  </a:txBody>
                  <a:tcPr marL="6047" marR="6047" marT="6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047" marR="6047" marT="6047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047" marR="6047" marT="6047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Belastung GF 2016</a:t>
                      </a:r>
                    </a:p>
                  </a:txBody>
                  <a:tcPr marL="6047" marR="6047" marT="6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-16 729</a:t>
                      </a:r>
                    </a:p>
                  </a:txBody>
                  <a:tcPr marL="6047" marR="6047" marT="6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3932">
                <a:tc>
                  <a:txBody>
                    <a:bodyPr/>
                    <a:lstStyle/>
                    <a:p>
                      <a:pPr algn="l" fontAlgn="b"/>
                      <a:endParaRPr lang="de-AT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7" marR="6047" marT="6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7" marR="6047" marT="6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7" marR="6047" marT="6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047" marR="6047" marT="6047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047" marR="6047" marT="6047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7" marR="6047" marT="6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7" marR="6047" marT="6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3932">
                <a:tc gridSpan="2">
                  <a:txBody>
                    <a:bodyPr/>
                    <a:lstStyle/>
                    <a:p>
                      <a:pPr algn="l" fontAlgn="b"/>
                      <a:r>
                        <a:rPr lang="de-AT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Nettozufluss 2016</a:t>
                      </a:r>
                    </a:p>
                  </a:txBody>
                  <a:tcPr marL="6047" marR="6047" marT="6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55 340</a:t>
                      </a:r>
                    </a:p>
                  </a:txBody>
                  <a:tcPr marL="6047" marR="6047" marT="6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047" marR="6047" marT="6047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047" marR="6047" marT="6047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047" marR="6047" marT="6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57 484</a:t>
                      </a:r>
                    </a:p>
                  </a:txBody>
                  <a:tcPr marL="6047" marR="6047" marT="6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175334">
                <a:tc>
                  <a:txBody>
                    <a:bodyPr/>
                    <a:lstStyle/>
                    <a:p>
                      <a:pPr algn="l" fontAlgn="b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7" marR="6047" marT="6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7" marR="6047" marT="6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7" marR="6047" marT="6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047" marR="6047" marT="6047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047" marR="6047" marT="6047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7" marR="6047" marT="6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7" marR="6047" marT="6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3932">
                <a:tc gridSpan="2">
                  <a:txBody>
                    <a:bodyPr/>
                    <a:lstStyle/>
                    <a:p>
                      <a:pPr algn="l" fontAlgn="b"/>
                      <a:r>
                        <a:rPr lang="de-AT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DIFFERENZ</a:t>
                      </a:r>
                    </a:p>
                  </a:txBody>
                  <a:tcPr marL="6047" marR="6047" marT="6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2 137</a:t>
                      </a:r>
                    </a:p>
                  </a:txBody>
                  <a:tcPr marL="6047" marR="6047" marT="6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047" marR="6047" marT="6047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047" marR="6047" marT="6047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047" marR="6047" marT="6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606</a:t>
                      </a:r>
                    </a:p>
                  </a:txBody>
                  <a:tcPr marL="6047" marR="6047" marT="6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925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357022" cy="685198"/>
          </a:xfrm>
        </p:spPr>
        <p:txBody>
          <a:bodyPr/>
          <a:lstStyle/>
          <a:p>
            <a:r>
              <a:rPr lang="de-AT" sz="3600" dirty="0" smtClean="0"/>
              <a:t>Ertragsteuern / </a:t>
            </a:r>
            <a:r>
              <a:rPr lang="de-AT" sz="2800" dirty="0" smtClean="0"/>
              <a:t>Einkommensteuer / </a:t>
            </a:r>
            <a:r>
              <a:rPr lang="de-AT" sz="3600" b="1" dirty="0" smtClean="0">
                <a:latin typeface="+mn-lt"/>
              </a:rPr>
              <a:t>Immo-</a:t>
            </a:r>
            <a:r>
              <a:rPr lang="de-AT" sz="3600" b="1" dirty="0" err="1" smtClean="0">
                <a:latin typeface="+mn-lt"/>
              </a:rPr>
              <a:t>ESt</a:t>
            </a:r>
            <a:endParaRPr lang="de-DE" sz="3600" b="1" dirty="0">
              <a:latin typeface="+mn-lt"/>
            </a:endParaRPr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>
          <a:xfrm>
            <a:off x="838200" y="1421026"/>
            <a:ext cx="10515600" cy="45705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AT" b="1" dirty="0" smtClean="0"/>
              <a:t>Anhebung auf 30% (bisher 25%); </a:t>
            </a:r>
            <a:r>
              <a:rPr lang="de-AT" sz="2400" dirty="0" smtClean="0"/>
              <a:t>§ 30b </a:t>
            </a:r>
            <a:r>
              <a:rPr lang="de-AT" sz="2400" dirty="0" err="1" smtClean="0"/>
              <a:t>iVm</a:t>
            </a:r>
            <a:r>
              <a:rPr lang="de-AT" sz="2400" dirty="0" smtClean="0"/>
              <a:t> § 124 b Z 276</a:t>
            </a:r>
          </a:p>
          <a:p>
            <a:pPr marL="914400" lvl="2" indent="0">
              <a:buNone/>
            </a:pPr>
            <a:r>
              <a:rPr lang="de-AT" sz="2400" dirty="0" smtClean="0"/>
              <a:t>bei Altvermögen 4,2% vom Kaufpreis (bisher 3,5%)</a:t>
            </a:r>
          </a:p>
          <a:p>
            <a:pPr marL="0" indent="-234950">
              <a:buNone/>
            </a:pPr>
            <a:r>
              <a:rPr lang="de-AT" b="1" dirty="0" smtClean="0"/>
              <a:t>Verbreiterung der Bemessungsgrundlage</a:t>
            </a:r>
          </a:p>
          <a:p>
            <a:pPr marL="914400" lvl="2" indent="0">
              <a:buNone/>
            </a:pPr>
            <a:r>
              <a:rPr lang="de-AT" sz="2400" dirty="0" smtClean="0"/>
              <a:t>Inflationsabschlag entfällt</a:t>
            </a:r>
          </a:p>
          <a:p>
            <a:pPr lvl="1"/>
            <a:endParaRPr lang="de-AT" dirty="0" smtClean="0"/>
          </a:p>
          <a:p>
            <a:pPr marL="0" indent="-185738">
              <a:buNone/>
            </a:pPr>
            <a:r>
              <a:rPr lang="de-AT" b="1" dirty="0" smtClean="0"/>
              <a:t>FOLGEN:</a:t>
            </a:r>
          </a:p>
          <a:p>
            <a:pPr lvl="1"/>
            <a:r>
              <a:rPr lang="de-AT" dirty="0" smtClean="0"/>
              <a:t>Verlustverrechnung mit 60% </a:t>
            </a:r>
            <a:r>
              <a:rPr lang="de-AT" dirty="0"/>
              <a:t> </a:t>
            </a:r>
            <a:r>
              <a:rPr lang="de-AT" dirty="0" smtClean="0"/>
              <a:t>mit anderen Einkünften (statt bisher 50%)</a:t>
            </a:r>
          </a:p>
          <a:p>
            <a:pPr lvl="1"/>
            <a:r>
              <a:rPr lang="de-AT" dirty="0" smtClean="0"/>
              <a:t>Im außerbetrieblichen Bereich ist der Verlust auf  15 Jahre zu verteilen; Antragsmöglichkeit auf sofortige Verrechnung </a:t>
            </a:r>
          </a:p>
          <a:p>
            <a:pPr lvl="1"/>
            <a:r>
              <a:rPr lang="de-AT" dirty="0" smtClean="0"/>
              <a:t>Immo-ESt-Abzug für Körperschaften mit 25% möglich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 sz="1100" b="1" i="1">
                <a:solidFill>
                  <a:schemeClr val="tx1"/>
                </a:solidFill>
              </a:defRPr>
            </a:lvl1pPr>
          </a:lstStyle>
          <a:p>
            <a:r>
              <a:rPr lang="de-DE" sz="800" b="0" dirty="0" smtClean="0"/>
              <a:t>www.rbp.at</a:t>
            </a:r>
            <a:endParaRPr lang="de-DE" sz="800" b="0" dirty="0"/>
          </a:p>
        </p:txBody>
      </p:sp>
    </p:spTree>
    <p:extLst>
      <p:ext uri="{BB962C8B-B14F-4D97-AF65-F5344CB8AC3E}">
        <p14:creationId xmlns:p14="http://schemas.microsoft.com/office/powerpoint/2010/main" val="204925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221097" cy="895264"/>
          </a:xfrm>
        </p:spPr>
        <p:txBody>
          <a:bodyPr/>
          <a:lstStyle/>
          <a:p>
            <a:r>
              <a:rPr lang="de-AT" sz="3600" dirty="0" smtClean="0"/>
              <a:t>Ertragsteuern / </a:t>
            </a:r>
            <a:r>
              <a:rPr lang="de-AT" sz="2800" dirty="0" smtClean="0"/>
              <a:t>Einkommensteuer / </a:t>
            </a:r>
            <a:r>
              <a:rPr lang="de-AT" sz="3600" b="1" dirty="0" smtClean="0">
                <a:latin typeface="+mn-lt"/>
              </a:rPr>
              <a:t>Einlagenrückzahlung</a:t>
            </a:r>
            <a:endParaRPr lang="de-DE" sz="3600" b="1" dirty="0">
              <a:latin typeface="+mn-lt"/>
            </a:endParaRPr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805363"/>
          </a:xfrm>
        </p:spPr>
        <p:txBody>
          <a:bodyPr/>
          <a:lstStyle/>
          <a:p>
            <a:r>
              <a:rPr lang="de-AT" b="1" dirty="0" smtClean="0"/>
              <a:t>„Primat der Gewinnausschüttung“ </a:t>
            </a:r>
            <a:r>
              <a:rPr lang="de-AT" dirty="0" smtClean="0"/>
              <a:t>(§ 4 </a:t>
            </a:r>
            <a:r>
              <a:rPr lang="de-AT" dirty="0" err="1" smtClean="0"/>
              <a:t>Abs</a:t>
            </a:r>
            <a:r>
              <a:rPr lang="de-AT" dirty="0" smtClean="0"/>
              <a:t> 12 EStG)</a:t>
            </a:r>
          </a:p>
          <a:p>
            <a:pPr marL="457200" lvl="1" indent="0">
              <a:buNone/>
            </a:pPr>
            <a:r>
              <a:rPr lang="de-AT" dirty="0" smtClean="0"/>
              <a:t>Bisher Wahlrecht, ob Gewinnausschüttung oder Einlagenrückzahlung</a:t>
            </a:r>
          </a:p>
          <a:p>
            <a:r>
              <a:rPr lang="de-AT" dirty="0" err="1" smtClean="0"/>
              <a:t>Evidenthaltung</a:t>
            </a:r>
            <a:r>
              <a:rPr lang="de-AT" dirty="0" smtClean="0"/>
              <a:t> von</a:t>
            </a:r>
          </a:p>
          <a:p>
            <a:pPr lvl="1"/>
            <a:r>
              <a:rPr lang="de-AT" dirty="0" smtClean="0"/>
              <a:t>Innenfinanzierung (Gewinne)</a:t>
            </a:r>
          </a:p>
          <a:p>
            <a:pPr lvl="1"/>
            <a:r>
              <a:rPr lang="de-AT" dirty="0" err="1" smtClean="0"/>
              <a:t>Aussenfinanzierung</a:t>
            </a:r>
            <a:r>
              <a:rPr lang="de-AT" dirty="0" smtClean="0"/>
              <a:t> (Einlagen)</a:t>
            </a:r>
          </a:p>
          <a:p>
            <a:pPr lvl="1"/>
            <a:r>
              <a:rPr lang="de-AT" dirty="0" err="1"/>
              <a:t>u</a:t>
            </a:r>
            <a:r>
              <a:rPr lang="de-AT" dirty="0" err="1" smtClean="0"/>
              <a:t>mgründungsbedingten</a:t>
            </a:r>
            <a:r>
              <a:rPr lang="de-AT" dirty="0" smtClean="0"/>
              <a:t> Beträgen </a:t>
            </a:r>
          </a:p>
          <a:p>
            <a:r>
              <a:rPr lang="de-AT" dirty="0" smtClean="0"/>
              <a:t>Verdeckte Gewinnausschüttung stets Einkommensverwendung</a:t>
            </a:r>
          </a:p>
          <a:p>
            <a:r>
              <a:rPr lang="de-AT" dirty="0" smtClean="0"/>
              <a:t>Ordentliche Kapitalherabsetzung als Einlagenrückzahlung</a:t>
            </a:r>
            <a:endParaRPr lang="de-AT" dirty="0"/>
          </a:p>
          <a:p>
            <a:r>
              <a:rPr lang="de-AT" dirty="0" smtClean="0"/>
              <a:t>Inkrafttreten: für WJ, die nach dem 31.Juli 2015 beginnen</a:t>
            </a:r>
          </a:p>
          <a:p>
            <a:r>
              <a:rPr lang="de-AT" dirty="0" smtClean="0"/>
              <a:t>„Mausefalle für Eigentümer, Kapitalgeber“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 sz="1100" b="1" i="1">
                <a:solidFill>
                  <a:schemeClr val="tx1"/>
                </a:solidFill>
              </a:defRPr>
            </a:lvl1pPr>
          </a:lstStyle>
          <a:p>
            <a:r>
              <a:rPr lang="de-DE" sz="800" b="0" dirty="0" smtClean="0"/>
              <a:t>www.rbp.at</a:t>
            </a:r>
            <a:endParaRPr lang="de-DE" sz="800" b="0" dirty="0"/>
          </a:p>
        </p:txBody>
      </p:sp>
    </p:spTree>
    <p:extLst>
      <p:ext uri="{BB962C8B-B14F-4D97-AF65-F5344CB8AC3E}">
        <p14:creationId xmlns:p14="http://schemas.microsoft.com/office/powerpoint/2010/main" val="956649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1967</Words>
  <Application>Microsoft Office PowerPoint</Application>
  <PresentationFormat>Benutzerdefiniert</PresentationFormat>
  <Paragraphs>450</Paragraphs>
  <Slides>27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27</vt:i4>
      </vt:variant>
    </vt:vector>
  </HeadingPairs>
  <TitlesOfParts>
    <vt:vector size="28" baseType="lpstr">
      <vt:lpstr>Office Theme</vt:lpstr>
      <vt:lpstr>StRefG 2015/2016</vt:lpstr>
      <vt:lpstr>Agenda</vt:lpstr>
      <vt:lpstr>Rechtsquellen</vt:lpstr>
      <vt:lpstr>Ertragsteuern / Einkommensteuer / Tarif</vt:lpstr>
      <vt:lpstr>Ertragsteuern / Einkommensteuer / Tarif</vt:lpstr>
      <vt:lpstr>Ertragsteuern / Einkommensteuer / Kapitalvermögen</vt:lpstr>
      <vt:lpstr>Ertragsteuern / Einkommensteuer / Rechtsformvergleich</vt:lpstr>
      <vt:lpstr>Ertragsteuern / Einkommensteuer / Immo-ESt</vt:lpstr>
      <vt:lpstr>Ertragsteuern / Einkommensteuer / Einlagenrückzahlung</vt:lpstr>
      <vt:lpstr>Ertragsteuern / Einkommensteuer / Einlagenrückzahlung</vt:lpstr>
      <vt:lpstr>Ertragsteuern / Einkommensteuer /  Vermietung und Verpachtung</vt:lpstr>
      <vt:lpstr>Ertragsteuern / Einkommensteuer / § 23a NEU </vt:lpstr>
      <vt:lpstr>Ertragsteuern / Einkommensteuer / § 23a NEU </vt:lpstr>
      <vt:lpstr>Ertragsteuern / Einkommensteuer / Sonstiges </vt:lpstr>
      <vt:lpstr>Verbrauchsteuern / Umsatzsteuer</vt:lpstr>
      <vt:lpstr>Betrugsbekämpfung / Registrierkassenpflicht</vt:lpstr>
      <vt:lpstr>Betrugsbekämpfung / Registrierkassenpflicht / § 131b BAO   Allgemeine Einzelaufzeichnungs-(und Registrierkassen-)pflicht </vt:lpstr>
      <vt:lpstr>Betrugsbekämpfung / Registrierkassenpflicht / § 132a BAO  Allgemeine Belegerteilungspflicht </vt:lpstr>
      <vt:lpstr>Betrugsbekämpfung / Registrierkassenpflicht /                                         Einführung in zwei Etappen</vt:lpstr>
      <vt:lpstr>Betrugsbekämpfung / Registrierkassenpflicht / Ausnahmen</vt:lpstr>
      <vt:lpstr>Betrugsbekämpfung / Registrierkassenpflicht / Sanktionen</vt:lpstr>
      <vt:lpstr>Betrugsbekämpfung / [Bank-]Kontenregister &amp; -einschau</vt:lpstr>
      <vt:lpstr>Betrugsbekämpfung / [Bank-]Kontenregister</vt:lpstr>
      <vt:lpstr>Betrugsbekämpfung / [Bank-]Konteneinschau</vt:lpstr>
      <vt:lpstr>Betrugsbekämpfung / Kapitalzufluss-Meldegesetz</vt:lpstr>
      <vt:lpstr>Betrugsbekämpfung / Kapitalabfluss-Meldegesetz</vt:lpstr>
      <vt:lpstr>Koordinaten</vt:lpstr>
    </vt:vector>
  </TitlesOfParts>
  <Company>RBP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Ko-Op 2015</dc:title>
  <dc:creator>Gernot Ritter</dc:creator>
  <cp:lastModifiedBy>Peter Brauner</cp:lastModifiedBy>
  <cp:revision>128</cp:revision>
  <cp:lastPrinted>2015-09-29T12:41:41Z</cp:lastPrinted>
  <dcterms:created xsi:type="dcterms:W3CDTF">2015-01-16T10:36:44Z</dcterms:created>
  <dcterms:modified xsi:type="dcterms:W3CDTF">2017-05-27T06:29:13Z</dcterms:modified>
</cp:coreProperties>
</file>